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tiff" ContentType="image/tif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embeddings/oleObject1.bin" ContentType="application/vnd.openxmlformats-officedocument.oleObject"/>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notesSlides/notesSlide13.xml" ContentType="application/vnd.openxmlformats-officedocument.presentationml.notesSlide+xml"/>
  <Override PartName="/ppt/embeddings/oleObject5.bin" ContentType="application/vnd.openxmlformats-officedocument.oleObject"/>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85" r:id="rId1"/>
    <p:sldMasterId id="2147483737" r:id="rId2"/>
  </p:sldMasterIdLst>
  <p:notesMasterIdLst>
    <p:notesMasterId r:id="rId34"/>
  </p:notesMasterIdLst>
  <p:handoutMasterIdLst>
    <p:handoutMasterId r:id="rId35"/>
  </p:handoutMasterIdLst>
  <p:sldIdLst>
    <p:sldId id="284" r:id="rId3"/>
    <p:sldId id="358" r:id="rId4"/>
    <p:sldId id="359" r:id="rId5"/>
    <p:sldId id="353" r:id="rId6"/>
    <p:sldId id="317" r:id="rId7"/>
    <p:sldId id="330" r:id="rId8"/>
    <p:sldId id="331" r:id="rId9"/>
    <p:sldId id="332" r:id="rId10"/>
    <p:sldId id="364" r:id="rId11"/>
    <p:sldId id="333" r:id="rId12"/>
    <p:sldId id="334" r:id="rId13"/>
    <p:sldId id="335" r:id="rId14"/>
    <p:sldId id="352" r:id="rId15"/>
    <p:sldId id="348" r:id="rId16"/>
    <p:sldId id="351" r:id="rId17"/>
    <p:sldId id="349" r:id="rId18"/>
    <p:sldId id="350" r:id="rId19"/>
    <p:sldId id="341" r:id="rId20"/>
    <p:sldId id="345" r:id="rId21"/>
    <p:sldId id="357" r:id="rId22"/>
    <p:sldId id="361" r:id="rId23"/>
    <p:sldId id="342" r:id="rId24"/>
    <p:sldId id="343" r:id="rId25"/>
    <p:sldId id="344" r:id="rId26"/>
    <p:sldId id="360" r:id="rId27"/>
    <p:sldId id="355" r:id="rId28"/>
    <p:sldId id="356" r:id="rId29"/>
    <p:sldId id="346" r:id="rId30"/>
    <p:sldId id="347" r:id="rId31"/>
    <p:sldId id="362" r:id="rId32"/>
    <p:sldId id="363" r:id="rId33"/>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mn-ea"/>
        <a:cs typeface="Arial" charset="0"/>
      </a:defRPr>
    </a:lvl1pPr>
    <a:lvl2pPr marL="457200" algn="l" defTabSz="457200" rtl="0" fontAlgn="base">
      <a:spcBef>
        <a:spcPct val="0"/>
      </a:spcBef>
      <a:spcAft>
        <a:spcPct val="0"/>
      </a:spcAft>
      <a:defRPr kern="1200">
        <a:solidFill>
          <a:schemeClr val="tx1"/>
        </a:solidFill>
        <a:latin typeface="Arial" charset="0"/>
        <a:ea typeface="+mn-ea"/>
        <a:cs typeface="Arial" charset="0"/>
      </a:defRPr>
    </a:lvl2pPr>
    <a:lvl3pPr marL="914400" algn="l" defTabSz="457200" rtl="0" fontAlgn="base">
      <a:spcBef>
        <a:spcPct val="0"/>
      </a:spcBef>
      <a:spcAft>
        <a:spcPct val="0"/>
      </a:spcAft>
      <a:defRPr kern="1200">
        <a:solidFill>
          <a:schemeClr val="tx1"/>
        </a:solidFill>
        <a:latin typeface="Arial" charset="0"/>
        <a:ea typeface="+mn-ea"/>
        <a:cs typeface="Arial" charset="0"/>
      </a:defRPr>
    </a:lvl3pPr>
    <a:lvl4pPr marL="1371600" algn="l" defTabSz="457200" rtl="0" fontAlgn="base">
      <a:spcBef>
        <a:spcPct val="0"/>
      </a:spcBef>
      <a:spcAft>
        <a:spcPct val="0"/>
      </a:spcAft>
      <a:defRPr kern="1200">
        <a:solidFill>
          <a:schemeClr val="tx1"/>
        </a:solidFill>
        <a:latin typeface="Arial" charset="0"/>
        <a:ea typeface="+mn-ea"/>
        <a:cs typeface="Arial" charset="0"/>
      </a:defRPr>
    </a:lvl4pPr>
    <a:lvl5pPr marL="1828800" algn="l" defTabSz="457200"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518AC4"/>
    <a:srgbClr val="214263"/>
    <a:srgbClr val="4F86BD"/>
    <a:srgbClr val="21EB80"/>
    <a:srgbClr val="0C458B"/>
    <a:srgbClr val="89CC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05" autoAdjust="0"/>
    <p:restoredTop sz="95499" autoAdjust="0"/>
  </p:normalViewPr>
  <p:slideViewPr>
    <p:cSldViewPr snapToGrid="0" snapToObjects="1">
      <p:cViewPr>
        <p:scale>
          <a:sx n="75" d="100"/>
          <a:sy n="75" d="100"/>
        </p:scale>
        <p:origin x="-1288" y="-960"/>
      </p:cViewPr>
      <p:guideLst>
        <p:guide orient="horz"/>
        <p:guide/>
      </p:guideLst>
    </p:cSldViewPr>
  </p:slideViewPr>
  <p:outlineViewPr>
    <p:cViewPr>
      <p:scale>
        <a:sx n="33" d="100"/>
        <a:sy n="33" d="100"/>
      </p:scale>
      <p:origin x="0" y="18936"/>
    </p:cViewPr>
  </p:outlineViewPr>
  <p:notesTextViewPr>
    <p:cViewPr>
      <p:scale>
        <a:sx n="100" d="100"/>
        <a:sy n="100" d="100"/>
      </p:scale>
      <p:origin x="0" y="0"/>
    </p:cViewPr>
  </p:notesTextViewPr>
  <p:sorterViewPr>
    <p:cViewPr>
      <p:scale>
        <a:sx n="124" d="100"/>
        <a:sy n="124"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slide" Target="slides/slide31.xml"/><Relationship Id="rId34" Type="http://schemas.openxmlformats.org/officeDocument/2006/relationships/notesMaster" Target="notesMasters/notesMaster1.xml"/><Relationship Id="rId35" Type="http://schemas.openxmlformats.org/officeDocument/2006/relationships/handoutMaster" Target="handoutMasters/handoutMaster1.xml"/><Relationship Id="rId36" Type="http://schemas.openxmlformats.org/officeDocument/2006/relationships/printerSettings" Target="printerSettings/printerSettings1.bin"/><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 Id="rId2" Type="http://schemas.openxmlformats.org/officeDocument/2006/relationships/image" Target="../media/image13.emf"/><Relationship Id="rId3" Type="http://schemas.openxmlformats.org/officeDocument/2006/relationships/image" Target="../media/image1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6D179C08-88DC-4A86-94A2-A1EDC4A50204}" type="datetimeFigureOut">
              <a:rPr lang="en-US"/>
              <a:pPr>
                <a:defRPr/>
              </a:pPr>
              <a:t>5/18/15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405D0C57-0AC5-46D8-A8B1-8EE16B37800C}" type="slidenum">
              <a:rPr lang="en-US"/>
              <a:pPr>
                <a:defRPr/>
              </a:pPr>
              <a:t>‹#›</a:t>
            </a:fld>
            <a:endParaRPr lang="en-US"/>
          </a:p>
        </p:txBody>
      </p:sp>
    </p:spTree>
    <p:extLst>
      <p:ext uri="{BB962C8B-B14F-4D97-AF65-F5344CB8AC3E}">
        <p14:creationId xmlns:p14="http://schemas.microsoft.com/office/powerpoint/2010/main" val="2178656045"/>
      </p:ext>
    </p:extLst>
  </p:cSld>
  <p:clrMap bg1="lt1" tx1="dk1" bg2="lt2" tx2="dk2" accent1="accent1" accent2="accent2" accent3="accent3" accent4="accent4" accent5="accent5" accent6="accent6" hlink="hlink" folHlink="folHlink"/>
  <p:hf sldNum="0" hdr="0" ftr="0" dt="0"/>
</p:handoutMaster>
</file>

<file path=ppt/media/image1.png>
</file>

<file path=ppt/media/image10.jpg>
</file>

<file path=ppt/media/image11.jpeg>
</file>

<file path=ppt/media/image16.png>
</file>

<file path=ppt/media/image17.jpg>
</file>

<file path=ppt/media/image18.png>
</file>

<file path=ppt/media/image19.png>
</file>

<file path=ppt/media/image2.png>
</file>

<file path=ppt/media/image20.tiff>
</file>

<file path=ppt/media/image21.jpeg>
</file>

<file path=ppt/media/image22.jpeg>
</file>

<file path=ppt/media/image23.jpeg>
</file>

<file path=ppt/media/image24.jpeg>
</file>

<file path=ppt/media/image3.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54DA0C48-51DF-40E1-9882-A8096F71A1C2}" type="datetimeFigureOut">
              <a:rPr lang="en-US"/>
              <a:pPr>
                <a:defRPr/>
              </a:pPr>
              <a:t>5/18/15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90485EE4-F5ED-46EE-9CC8-D02925AE35A6}" type="slidenum">
              <a:rPr lang="en-US"/>
              <a:pPr>
                <a:defRPr/>
              </a:pPr>
              <a:t>‹#›</a:t>
            </a:fld>
            <a:endParaRPr lang="en-US"/>
          </a:p>
        </p:txBody>
      </p:sp>
    </p:spTree>
    <p:extLst>
      <p:ext uri="{BB962C8B-B14F-4D97-AF65-F5344CB8AC3E}">
        <p14:creationId xmlns:p14="http://schemas.microsoft.com/office/powerpoint/2010/main" val="2833405864"/>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p:cNvSpPr>
          <p:nvPr>
            <p:ph type="sldImg"/>
          </p:nvPr>
        </p:nvSpPr>
        <p:spPr>
          <a:ln/>
        </p:spPr>
      </p:sp>
      <p:sp>
        <p:nvSpPr>
          <p:cNvPr id="19458"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ea typeface="ＭＳ Ｐゴシック" charset="0"/>
                <a:cs typeface="ＭＳ Ｐゴシック" charset="0"/>
              </a:rPr>
              <a:t>Expressed in high-level workflow languages</a:t>
            </a:r>
          </a:p>
        </p:txBody>
      </p:sp>
      <p:sp>
        <p:nvSpPr>
          <p:cNvPr id="19459"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13395FCC-5472-F74D-8652-7FE09A741352}" type="slidenum">
              <a:rPr lang="en-US" sz="1200"/>
              <a:pPr/>
              <a:t>4</a:t>
            </a:fld>
            <a:endParaRPr 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301247D-F768-3A4A-9339-45A617102E34}" type="slidenum">
              <a:rPr lang="en-US" sz="1200"/>
              <a:pPr eaLnBrk="1" hangingPunct="1"/>
              <a:t>17</a:t>
            </a:fld>
            <a:endParaRPr lang="en-US" sz="1200"/>
          </a:p>
        </p:txBody>
      </p:sp>
      <p:sp>
        <p:nvSpPr>
          <p:cNvPr id="3789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789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endParaRPr lang="en-US" dirty="0">
              <a:latin typeface="Calibri" charset="0"/>
            </a:endParaRPr>
          </a:p>
        </p:txBody>
      </p:sp>
      <p:sp>
        <p:nvSpPr>
          <p:cNvPr id="3789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6C14A0C-5830-2B4B-BAEF-FE11B8B4CB64}" type="slidenum">
              <a:rPr lang="en-US" sz="1200"/>
              <a:pPr eaLnBrk="1" hangingPunct="1"/>
              <a:t>18</a:t>
            </a:fld>
            <a:endParaRPr lang="en-US" sz="1200"/>
          </a:p>
        </p:txBody>
      </p:sp>
      <p:sp>
        <p:nvSpPr>
          <p:cNvPr id="39938"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993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a:latin typeface="Calibri" charset="0"/>
              </a:rPr>
              <a:t>On of the things we have done to handle big datasets is created this notion of a staging site or intermediate data site. Since most compute resources may or may not have large data storage capability. This allows us to use a mixture of resources when executing workflows and using the various high performance data protocols that may be available to fetch the data to the compute node for execution as and when its needed.</a:t>
            </a:r>
          </a:p>
          <a:p>
            <a:pPr eaLnBrk="1" hangingPunct="1"/>
            <a:endParaRPr lang="en-US">
              <a:latin typeface="Calibri" charset="0"/>
            </a:endParaRPr>
          </a:p>
        </p:txBody>
      </p:sp>
      <p:sp>
        <p:nvSpPr>
          <p:cNvPr id="3994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CF80558-72B7-0845-9611-EC93205931E8}" type="slidenum">
              <a:rPr lang="en-US" sz="1200"/>
              <a:pPr eaLnBrk="1" hangingPunct="1"/>
              <a:t>19</a:t>
            </a:fld>
            <a:endParaRPr lang="en-US" sz="1200"/>
          </a:p>
        </p:txBody>
      </p:sp>
      <p:sp>
        <p:nvSpPr>
          <p:cNvPr id="5017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5017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endParaRPr lang="en-US" dirty="0">
              <a:latin typeface="Calibri" charset="0"/>
            </a:endParaRPr>
          </a:p>
        </p:txBody>
      </p:sp>
      <p:sp>
        <p:nvSpPr>
          <p:cNvPr id="5018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B7B3B8B-FA99-EC41-BF67-1F25BFC3EE5B}" type="slidenum">
              <a:rPr lang="en-US" sz="1200"/>
              <a:pPr eaLnBrk="1" hangingPunct="1"/>
              <a:t>22</a:t>
            </a:fld>
            <a:endParaRPr lang="en-US" sz="1200"/>
          </a:p>
        </p:txBody>
      </p:sp>
      <p:sp>
        <p:nvSpPr>
          <p:cNvPr id="4403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4035" name="Rectangle 3"/>
          <p:cNvSpPr>
            <a:spLocks noGrp="1" noChangeArrowheads="1"/>
          </p:cNvSpPr>
          <p:nvPr>
            <p:ph type="body" idx="1"/>
          </p:nvPr>
        </p:nvSpPr>
        <p:spPr bwMode="auto">
          <a:xfrm>
            <a:off x="912813" y="4343400"/>
            <a:ext cx="5032375" cy="4114800"/>
          </a:xfrm>
          <a:solidFill>
            <a:srgbClr val="FFFFFF"/>
          </a:solidFill>
          <a:ln>
            <a:solidFill>
              <a:srgbClr val="000000"/>
            </a:solidFill>
            <a:miter lim="800000"/>
            <a:headEnd/>
            <a:tailEnd/>
          </a:ln>
        </p:spPr>
        <p:txBody>
          <a:bodyPr wrap="square" lIns="86486" tIns="43242" rIns="86486" bIns="43242" numCol="1" anchor="t" anchorCtr="0" compatLnSpc="1">
            <a:prstTxWarp prst="textNoShape">
              <a:avLst/>
            </a:prstTxWarp>
          </a:bodyPr>
          <a:lstStyle/>
          <a:p>
            <a:pPr eaLnBrk="1" hangingPunct="1"/>
            <a:r>
              <a:rPr lang="en-US" sz="1100">
                <a:latin typeface="Calibri" charset="0"/>
              </a:rPr>
              <a:t>Sometimes it is cheaper to access the data than to regenerate it</a:t>
            </a:r>
          </a:p>
          <a:p>
            <a:pPr eaLnBrk="1" hangingPunct="1"/>
            <a:r>
              <a:rPr lang="en-US" sz="1100">
                <a:latin typeface="Calibri" charset="0"/>
              </a:rPr>
              <a:t>Keeping track of data as it is generated supports workflow-level checkpointing</a:t>
            </a:r>
          </a:p>
          <a:p>
            <a:pPr eaLnBrk="1" hangingPunct="1"/>
            <a:r>
              <a:rPr lang="en-US">
                <a:latin typeface="Calibri" charset="0"/>
              </a:rPr>
              <a:t>Kent changed 080501 – added period</a:t>
            </a:r>
          </a:p>
        </p:txBody>
      </p:sp>
      <p:sp>
        <p:nvSpPr>
          <p:cNvPr id="44036"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FEFBE83-07D4-A64A-BF0C-415D0A7D007B}" type="slidenum">
              <a:rPr lang="en-US" sz="1200"/>
              <a:pPr eaLnBrk="1" hangingPunct="1"/>
              <a:t>23</a:t>
            </a:fld>
            <a:endParaRPr lang="en-US" sz="1200"/>
          </a:p>
        </p:txBody>
      </p:sp>
      <p:sp>
        <p:nvSpPr>
          <p:cNvPr id="4608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6083"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a:t>
            </a:r>
          </a:p>
        </p:txBody>
      </p:sp>
      <p:sp>
        <p:nvSpPr>
          <p:cNvPr id="46084"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A965870-CD68-594C-957B-E5365E8EC38C}" type="slidenum">
              <a:rPr lang="en-US" sz="1200"/>
              <a:pPr eaLnBrk="1" hangingPunct="1"/>
              <a:t>24</a:t>
            </a:fld>
            <a:endParaRPr lang="en-US" sz="1200"/>
          </a:p>
        </p:txBody>
      </p:sp>
      <p:sp>
        <p:nvSpPr>
          <p:cNvPr id="48130"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8131"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dirty="0">
              <a:latin typeface="Calibri" charset="0"/>
            </a:endParaRPr>
          </a:p>
        </p:txBody>
      </p:sp>
      <p:sp>
        <p:nvSpPr>
          <p:cNvPr id="4813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611E764-2664-7446-B7C9-653AD2E98A5A}" type="slidenum">
              <a:rPr lang="en-US" sz="1200"/>
              <a:pPr eaLnBrk="1" hangingPunct="1"/>
              <a:t>26</a:t>
            </a:fld>
            <a:endParaRPr lang="en-US" sz="1200"/>
          </a:p>
        </p:txBody>
      </p:sp>
      <p:sp>
        <p:nvSpPr>
          <p:cNvPr id="72706"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2707"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atin typeface="Calibri" charset="0"/>
              </a:rPr>
              <a:t>Kent changed 080430</a:t>
            </a:r>
          </a:p>
          <a:p>
            <a:pPr eaLnBrk="1" hangingPunct="1"/>
            <a:r>
              <a:rPr lang="en-US">
                <a:latin typeface="Calibri" charset="0"/>
              </a:rPr>
              <a:t>Kent changed 080128-2 – added this slide</a:t>
            </a:r>
          </a:p>
          <a:p>
            <a:pPr eaLnBrk="1" hangingPunct="1"/>
            <a:r>
              <a:rPr lang="en-US">
                <a:latin typeface="Calibri" charset="0"/>
              </a:rPr>
              <a:t>Talk about why</a:t>
            </a:r>
          </a:p>
        </p:txBody>
      </p:sp>
      <p:sp>
        <p:nvSpPr>
          <p:cNvPr id="72708"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DCD2A0-F317-8D4A-A1CB-2A178078D43E}" type="slidenum">
              <a:rPr lang="en-US" sz="1200"/>
              <a:pPr eaLnBrk="1" hangingPunct="1"/>
              <a:t>28</a:t>
            </a:fld>
            <a:endParaRPr lang="en-US" sz="1200"/>
          </a:p>
        </p:txBody>
      </p:sp>
      <p:sp>
        <p:nvSpPr>
          <p:cNvPr id="5837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5837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a:latin typeface="Calibri" charset="0"/>
              </a:rPr>
              <a:t>Kent changed 080501 – removed period</a:t>
            </a:r>
          </a:p>
        </p:txBody>
      </p:sp>
      <p:sp>
        <p:nvSpPr>
          <p:cNvPr id="5837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78E3167-61A9-E34F-A1FF-0C631703BD51}" type="slidenum">
              <a:rPr lang="en-US" sz="1200"/>
              <a:pPr eaLnBrk="1" hangingPunct="1"/>
              <a:t>29</a:t>
            </a:fld>
            <a:endParaRPr lang="en-US" sz="1200"/>
          </a:p>
        </p:txBody>
      </p:sp>
      <p:sp>
        <p:nvSpPr>
          <p:cNvPr id="60418"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60419"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 – removed period</a:t>
            </a:r>
          </a:p>
        </p:txBody>
      </p:sp>
      <p:sp>
        <p:nvSpPr>
          <p:cNvPr id="6042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96258"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5068590-7486-D043-BFA0-D1BD93ECF01A}" type="slidenum">
              <a:rPr lang="en-US" sz="1200"/>
              <a:pPr eaLnBrk="1" hangingPunct="1"/>
              <a:t>5</a:t>
            </a:fld>
            <a:endParaRPr lang="en-US" sz="1200"/>
          </a:p>
        </p:txBody>
      </p:sp>
      <p:sp>
        <p:nvSpPr>
          <p:cNvPr id="2765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7651"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dirty="0">
              <a:latin typeface="Calibri" charset="0"/>
            </a:endParaRPr>
          </a:p>
        </p:txBody>
      </p:sp>
      <p:sp>
        <p:nvSpPr>
          <p:cNvPr id="2765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7A33BAC-639D-2C40-83F7-3B60327D432E}" type="slidenum">
              <a:rPr lang="en-US" sz="1200"/>
              <a:pPr eaLnBrk="1" hangingPunct="1"/>
              <a:t>10</a:t>
            </a:fld>
            <a:endParaRPr lang="en-US" sz="1200"/>
          </a:p>
        </p:txBody>
      </p:sp>
      <p:sp>
        <p:nvSpPr>
          <p:cNvPr id="7577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5779"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
        <p:nvSpPr>
          <p:cNvPr id="7578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FF50EB3-E316-5349-BF13-DDFAEC6EEAD3}" type="slidenum">
              <a:rPr lang="en-US" sz="1200"/>
              <a:pPr eaLnBrk="1" hangingPunct="1"/>
              <a:t>11</a:t>
            </a:fld>
            <a:endParaRPr lang="en-US" sz="1200"/>
          </a:p>
        </p:txBody>
      </p:sp>
      <p:sp>
        <p:nvSpPr>
          <p:cNvPr id="2560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5603"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
        <p:nvSpPr>
          <p:cNvPr id="25604"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rPr>
              <a:t>Remember to describe each type of site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301247D-F768-3A4A-9339-45A617102E34}" type="slidenum">
              <a:rPr lang="en-US" sz="1200"/>
              <a:pPr eaLnBrk="1" hangingPunct="1"/>
              <a:t>16</a:t>
            </a:fld>
            <a:endParaRPr lang="en-US" sz="1200"/>
          </a:p>
        </p:txBody>
      </p:sp>
      <p:sp>
        <p:nvSpPr>
          <p:cNvPr id="3789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789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 – removed periods</a:t>
            </a:r>
          </a:p>
        </p:txBody>
      </p:sp>
      <p:sp>
        <p:nvSpPr>
          <p:cNvPr id="3789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745449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4422619B-0A04-4049-9C48-128730C20E91}"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734851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fld id="{F2E5FA62-E49E-2048-998E-FD02D5188C46}" type="datetime1">
              <a:rPr lang="en-US"/>
              <a:pPr>
                <a:defRPr/>
              </a:pPr>
              <a:t>5/18/15</a:t>
            </a:fld>
            <a:endParaRPr lang="en-US"/>
          </a:p>
        </p:txBody>
      </p:sp>
      <p:sp>
        <p:nvSpPr>
          <p:cNvPr id="3" name="Rectangle 5"/>
          <p:cNvSpPr>
            <a:spLocks noGrp="1" noChangeArrowheads="1"/>
          </p:cNvSpPr>
          <p:nvPr>
            <p:ph type="ftr" sz="quarter" idx="11"/>
          </p:nvPr>
        </p:nvSpPr>
        <p:spPr>
          <a:xfrm>
            <a:off x="3124200" y="6245225"/>
            <a:ext cx="3079750" cy="476250"/>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9535AA34-F094-9D4E-ADD6-4826C96859D7}" type="slidenum">
              <a:rPr lang="en-US"/>
              <a:pPr>
                <a:defRPr/>
              </a:pPr>
              <a:t>‹#›</a:t>
            </a:fld>
            <a:endParaRPr lang="en-US" dirty="0"/>
          </a:p>
        </p:txBody>
      </p:sp>
    </p:spTree>
    <p:extLst>
      <p:ext uri="{BB962C8B-B14F-4D97-AF65-F5344CB8AC3E}">
        <p14:creationId xmlns:p14="http://schemas.microsoft.com/office/powerpoint/2010/main" val="9364259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dirty="0"/>
          </a:p>
        </p:txBody>
      </p:sp>
      <p:sp>
        <p:nvSpPr>
          <p:cNvPr id="3" name="Content Placeholder 2"/>
          <p:cNvSpPr>
            <a:spLocks noGrp="1"/>
          </p:cNvSpPr>
          <p:nvPr>
            <p:ph idx="1"/>
          </p:nvPr>
        </p:nvSpPr>
        <p:spPr>
          <a:xfrm>
            <a:off x="549275" y="1600201"/>
            <a:ext cx="8042276" cy="4343400"/>
          </a:xfrm>
          <a:prstGeom prst="rect">
            <a:avLst/>
          </a:prstGeo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Slide Number Placeholder 5"/>
          <p:cNvSpPr>
            <a:spLocks noGrp="1"/>
          </p:cNvSpPr>
          <p:nvPr>
            <p:ph type="sldNum" sz="quarter" idx="10"/>
          </p:nvPr>
        </p:nvSpPr>
        <p:spPr>
          <a:xfrm>
            <a:off x="7897813" y="6275388"/>
            <a:ext cx="990600" cy="365125"/>
          </a:xfrm>
          <a:prstGeom prst="rect">
            <a:avLst/>
          </a:prstGeom>
        </p:spPr>
        <p:txBody>
          <a:bodyPr/>
          <a:lstStyle>
            <a:lvl1pPr>
              <a:defRPr>
                <a:cs typeface="Arial" charset="0"/>
              </a:defRPr>
            </a:lvl1pPr>
          </a:lstStyle>
          <a:p>
            <a:pPr>
              <a:defRPr/>
            </a:pPr>
            <a:fld id="{56903EF2-6798-324E-B3EB-E46B113D717E}" type="slidenum">
              <a:rPr lang="en-US"/>
              <a:pPr>
                <a:defRPr/>
              </a:pPr>
              <a:t>‹#›</a:t>
            </a:fld>
            <a:endParaRPr lang="en-US" dirty="0"/>
          </a:p>
        </p:txBody>
      </p:sp>
    </p:spTree>
    <p:extLst>
      <p:ext uri="{BB962C8B-B14F-4D97-AF65-F5344CB8AC3E}">
        <p14:creationId xmlns:p14="http://schemas.microsoft.com/office/powerpoint/2010/main" val="1242759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186488"/>
            <a:ext cx="914400" cy="338137"/>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29263CB3-35DE-8142-A934-8D8CC4699110}"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076450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2"/>
          <p:cNvSpPr txBox="1"/>
          <p:nvPr userDrawn="1"/>
        </p:nvSpPr>
        <p:spPr bwMode="auto">
          <a:xfrm>
            <a:off x="4114800" y="6186488"/>
            <a:ext cx="914400" cy="338137"/>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BF753598-6B00-2F45-BCEA-5133F83A3B42}"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aseline="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2930193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sting slide">
    <p:spTree>
      <p:nvGrpSpPr>
        <p:cNvPr id="1" name=""/>
        <p:cNvGrpSpPr/>
        <p:nvPr/>
      </p:nvGrpSpPr>
      <p:grpSpPr>
        <a:xfrm>
          <a:off x="0" y="0"/>
          <a:ext cx="0" cy="0"/>
          <a:chOff x="0" y="0"/>
          <a:chExt cx="0" cy="0"/>
        </a:xfrm>
      </p:grpSpPr>
      <p:sp>
        <p:nvSpPr>
          <p:cNvPr id="4" name="Rectangle 3"/>
          <p:cNvSpPr/>
          <p:nvPr userDrawn="1"/>
        </p:nvSpPr>
        <p:spPr>
          <a:xfrm>
            <a:off x="5934075" y="6127750"/>
            <a:ext cx="3043238" cy="57943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5" name="Picture 10" descr="isi.png"/>
          <p:cNvPicPr>
            <a:picLocks noChangeAspect="1"/>
          </p:cNvPicPr>
          <p:nvPr userDrawn="1"/>
        </p:nvPicPr>
        <p:blipFill>
          <a:blip r:embed="rId2">
            <a:lum bright="100000"/>
            <a:extLst>
              <a:ext uri="{28A0092B-C50C-407E-A947-70E740481C1C}">
                <a14:useLocalDpi xmlns:a14="http://schemas.microsoft.com/office/drawing/2010/main" val="0"/>
              </a:ext>
            </a:extLst>
          </a:blip>
          <a:srcRect/>
          <a:stretch>
            <a:fillRect/>
          </a:stretch>
        </p:blipFill>
        <p:spPr bwMode="auto">
          <a:xfrm>
            <a:off x="6400800" y="6400800"/>
            <a:ext cx="2473325"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6"/>
          <p:cNvSpPr>
            <a:spLocks noGrp="1"/>
          </p:cNvSpPr>
          <p:nvPr>
            <p:ph type="body" sz="quarter" idx="10"/>
          </p:nvPr>
        </p:nvSpPr>
        <p:spPr>
          <a:xfrm>
            <a:off x="1506538" y="3474720"/>
            <a:ext cx="5988050" cy="37725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p:txBody>
      </p:sp>
      <p:sp>
        <p:nvSpPr>
          <p:cNvPr id="6" name="Text Placeholder 6"/>
          <p:cNvSpPr>
            <a:spLocks noGrp="1"/>
          </p:cNvSpPr>
          <p:nvPr>
            <p:ph type="body" sz="quarter" idx="11"/>
          </p:nvPr>
        </p:nvSpPr>
        <p:spPr>
          <a:xfrm>
            <a:off x="1508760" y="3931920"/>
            <a:ext cx="5988050" cy="149652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2264295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3297643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p>
            <a:pPr algn="ctr" eaLnBrk="0" hangingPunct="0">
              <a:defRPr/>
            </a:pPr>
            <a:fld id="{9C86E70E-8D8D-4BB5-9D51-8D26A26A1174}" type="slidenum">
              <a:rPr lang="en-US" sz="1600" i="1">
                <a:solidFill>
                  <a:schemeClr val="accent1"/>
                </a:solidFill>
                <a:latin typeface="Arial" pitchFamily="34" charset="0"/>
                <a:ea typeface="+mj-ea"/>
                <a:cs typeface="Arial" pitchFamily="34" charset="0"/>
              </a:rPr>
              <a:pPr algn="ctr" eaLnBrk="0" hangingPunct="0">
                <a:defRPr/>
              </a:pPr>
              <a:t>‹#›</a:t>
            </a:fld>
            <a:endParaRPr lang="en-US" sz="1600" i="1" dirty="0">
              <a:solidFill>
                <a:schemeClr val="accent1"/>
              </a:solidFill>
              <a:latin typeface="Arial" pitchFamily="34" charset="0"/>
              <a:ea typeface="+mj-ea"/>
              <a:cs typeface="Arial" pitchFamily="34" charset="0"/>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171575"/>
            <a:ext cx="8229600" cy="4403990"/>
          </a:xfrm>
          <a:prstGeom prst="rect">
            <a:avLst/>
          </a:prstGeom>
        </p:spPr>
        <p:txBody>
          <a:bodyPr>
            <a:normAutofit/>
          </a:bodyPr>
          <a:lstStyle>
            <a:lvl1pPr>
              <a:spcBef>
                <a:spcPts val="1200"/>
              </a:spcBef>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1800" b="1">
                <a:solidFill>
                  <a:schemeClr val="bg1"/>
                </a:solidFill>
                <a:latin typeface="Arial" pitchFamily="34" charset="0"/>
                <a:cs typeface="Arial" pitchFamily="34" charset="0"/>
              </a:defRPr>
            </a:lvl2pPr>
            <a:lvl3pPr>
              <a:buFont typeface="Arial" pitchFamily="34" charset="0"/>
              <a:buChar char="•"/>
              <a:defRPr sz="1600" b="1">
                <a:solidFill>
                  <a:schemeClr val="bg1"/>
                </a:solidFill>
                <a:latin typeface="Arial" pitchFamily="34" charset="0"/>
                <a:cs typeface="Arial" pitchFamily="34" charset="0"/>
              </a:defRPr>
            </a:lvl3pPr>
            <a:lvl4pPr>
              <a:buFontTx/>
              <a:buNone/>
              <a:defRPr sz="1400" b="1">
                <a:solidFill>
                  <a:schemeClr val="bg1"/>
                </a:solidFill>
                <a:latin typeface="Arial" pitchFamily="34" charset="0"/>
                <a:cs typeface="Arial" pitchFamily="34" charset="0"/>
              </a:defRPr>
            </a:lvl4pPr>
            <a:lvl5pPr>
              <a:buFontTx/>
              <a:buNone/>
              <a:defRPr sz="1200" b="1">
                <a:solidFill>
                  <a:schemeClr val="bg1"/>
                </a:solidFill>
                <a:latin typeface="Arial" pitchFamily="34" charset="0"/>
                <a:cs typeface="Arial"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3"/>
          <p:cNvSpPr/>
          <p:nvPr userDrawn="1"/>
        </p:nvSpPr>
        <p:spPr>
          <a:xfrm>
            <a:off x="0" y="944563"/>
            <a:ext cx="5353050" cy="84931"/>
          </a:xfrm>
          <a:prstGeom prst="rect">
            <a:avLst/>
          </a:prstGeom>
          <a:gradFill flip="none" rotWithShape="1">
            <a:gsLst>
              <a:gs pos="0">
                <a:schemeClr val="tx1"/>
              </a:gs>
              <a:gs pos="100000">
                <a:schemeClr val="accent1">
                  <a:tint val="50000"/>
                  <a:shade val="100000"/>
                  <a:satMod val="35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3354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2"/>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p>
            <a:pPr algn="ctr" eaLnBrk="0" hangingPunct="0">
              <a:defRPr/>
            </a:pPr>
            <a:fld id="{D3283F9F-EFE1-4865-A24C-1485B97DFD91}" type="slidenum">
              <a:rPr lang="en-US" sz="1600" i="1">
                <a:solidFill>
                  <a:schemeClr val="accent1"/>
                </a:solidFill>
                <a:latin typeface="Arial" pitchFamily="34" charset="0"/>
                <a:ea typeface="+mj-ea"/>
                <a:cs typeface="Arial" pitchFamily="34" charset="0"/>
              </a:rPr>
              <a:pPr algn="ctr" eaLnBrk="0" hangingPunct="0">
                <a:defRPr/>
              </a:pPr>
              <a:t>‹#›</a:t>
            </a:fld>
            <a:endParaRPr lang="en-US" sz="1600" i="1" dirty="0">
              <a:solidFill>
                <a:schemeClr val="accent1"/>
              </a:solidFill>
              <a:latin typeface="Arial" pitchFamily="34" charset="0"/>
              <a:ea typeface="+mj-ea"/>
              <a:cs typeface="Arial" pitchFamily="34" charset="0"/>
            </a:endParaRPr>
          </a:p>
        </p:txBody>
      </p:sp>
      <p:sp>
        <p:nvSpPr>
          <p:cNvPr id="2" name="Title 1"/>
          <p:cNvSpPr>
            <a:spLocks noGrp="1"/>
          </p:cNvSpPr>
          <p:nvPr>
            <p:ph type="title"/>
          </p:nvPr>
        </p:nvSpPr>
        <p:spPr/>
        <p:txBody>
          <a:bodyPr/>
          <a:lstStyle>
            <a:lvl1pPr>
              <a:defRPr sz="2600" baseline="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1565670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sting slide">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1506538" y="3474720"/>
            <a:ext cx="5988050" cy="37725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p:txBody>
      </p:sp>
      <p:sp>
        <p:nvSpPr>
          <p:cNvPr id="6" name="Text Placeholder 6"/>
          <p:cNvSpPr>
            <a:spLocks noGrp="1"/>
          </p:cNvSpPr>
          <p:nvPr>
            <p:ph type="body" sz="quarter" idx="11"/>
          </p:nvPr>
        </p:nvSpPr>
        <p:spPr>
          <a:xfrm>
            <a:off x="1508760" y="3931920"/>
            <a:ext cx="5988050" cy="149652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1491067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4422619B-0A04-4049-9C48-128730C20E91}"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9666074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png"/><Relationship Id="rId7"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slideLayout" Target="../slideLayouts/slideLayout9.xml"/><Relationship Id="rId6" Type="http://schemas.openxmlformats.org/officeDocument/2006/relationships/slideLayout" Target="../slideLayouts/slideLayout10.xml"/><Relationship Id="rId7" Type="http://schemas.openxmlformats.org/officeDocument/2006/relationships/slideLayout" Target="../slideLayouts/slideLayout11.xml"/><Relationship Id="rId8" Type="http://schemas.openxmlformats.org/officeDocument/2006/relationships/slideLayout" Target="../slideLayouts/slideLayout12.xml"/><Relationship Id="rId9" Type="http://schemas.openxmlformats.org/officeDocument/2006/relationships/theme" Target="../theme/theme2.xml"/><Relationship Id="rId10" Type="http://schemas.openxmlformats.org/officeDocument/2006/relationships/image" Target="../media/image2.png"/><Relationship Id="rId11" Type="http://schemas.openxmlformats.org/officeDocument/2006/relationships/image" Target="../media/image3.png"/><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1588"/>
            <a:ext cx="9144000" cy="6856412"/>
          </a:xfrm>
          <a:prstGeom prst="rect">
            <a:avLst/>
          </a:prstGeom>
          <a:gradFill rotWithShape="1">
            <a:gsLst>
              <a:gs pos="0">
                <a:srgbClr val="518AC4"/>
              </a:gs>
              <a:gs pos="100000">
                <a:srgbClr val="214263"/>
              </a:gs>
            </a:gsLst>
            <a:lin ang="5400000"/>
          </a:gradFill>
          <a:ln>
            <a:noFill/>
          </a:ln>
          <a:effectLst>
            <a:outerShdw blurRad="635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sp>
        <p:nvSpPr>
          <p:cNvPr id="1027" name="Title Placeholder 1"/>
          <p:cNvSpPr>
            <a:spLocks noGrp="1"/>
          </p:cNvSpPr>
          <p:nvPr>
            <p:ph type="title"/>
          </p:nvPr>
        </p:nvSpPr>
        <p:spPr bwMode="auto">
          <a:xfrm>
            <a:off x="457200" y="274638"/>
            <a:ext cx="8229600"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	Click to edit Master title style</a:t>
            </a:r>
          </a:p>
        </p:txBody>
      </p:sp>
      <p:pic>
        <p:nvPicPr>
          <p:cNvPr id="1028" name="Picture 10" descr="isi.png"/>
          <p:cNvPicPr>
            <a:picLocks noChangeAspect="1"/>
          </p:cNvPicPr>
          <p:nvPr userDrawn="1"/>
        </p:nvPicPr>
        <p:blipFill>
          <a:blip r:embed="rId6">
            <a:lum bright="100000"/>
            <a:extLst>
              <a:ext uri="{28A0092B-C50C-407E-A947-70E740481C1C}">
                <a14:useLocalDpi xmlns:a14="http://schemas.microsoft.com/office/drawing/2010/main" val="0"/>
              </a:ext>
            </a:extLst>
          </a:blip>
          <a:srcRect/>
          <a:stretch>
            <a:fillRect/>
          </a:stretch>
        </p:blipFill>
        <p:spPr bwMode="auto">
          <a:xfrm>
            <a:off x="6400800" y="6419850"/>
            <a:ext cx="2473325"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9" descr="Formal_Viterbi_GoldOnCard_NoBG.eps"/>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292100" y="6319838"/>
            <a:ext cx="174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flipV="1">
            <a:off x="0" y="6130925"/>
            <a:ext cx="9144000" cy="50800"/>
          </a:xfrm>
          <a:prstGeom prst="rect">
            <a:avLst/>
          </a:prstGeom>
          <a:solidFill>
            <a:schemeClr val="accent1"/>
          </a:solidFill>
          <a:ln>
            <a:noFill/>
          </a:ln>
          <a:effectLst>
            <a:outerShdw blurRad="63500" dist="20000" dir="5400000" rotWithShape="0">
              <a:srgbClr val="000000">
                <a:alpha val="37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fontAlgn="auto">
              <a:spcBef>
                <a:spcPts val="0"/>
              </a:spcBef>
              <a:spcAft>
                <a:spcPts val="0"/>
              </a:spcAft>
              <a:defRPr/>
            </a:pPr>
            <a:endParaRPr lang="en-US">
              <a:solidFill>
                <a:schemeClr val="dk1"/>
              </a:solidFill>
              <a:latin typeface="+mn-lt"/>
              <a:ea typeface="+mn-ea"/>
              <a:cs typeface="+mn-cs"/>
            </a:endParaRPr>
          </a:p>
        </p:txBody>
      </p:sp>
    </p:spTree>
    <p:extLst>
      <p:ext uri="{BB962C8B-B14F-4D97-AF65-F5344CB8AC3E}">
        <p14:creationId xmlns:p14="http://schemas.microsoft.com/office/powerpoint/2010/main" val="2402741898"/>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Lst>
  <p:hf hdr="0" ftr="0" dt="0"/>
  <p:txStyles>
    <p:titleStyle>
      <a:lvl1pPr algn="l" defTabSz="457200" rtl="0" eaLnBrk="0" fontAlgn="base" hangingPunct="0">
        <a:spcBef>
          <a:spcPct val="0"/>
        </a:spcBef>
        <a:spcAft>
          <a:spcPct val="0"/>
        </a:spcAft>
        <a:defRPr sz="2200" b="1" kern="1200">
          <a:solidFill>
            <a:schemeClr val="tx1"/>
          </a:solidFill>
          <a:latin typeface="Arial" pitchFamily="34" charset="0"/>
          <a:ea typeface="ＭＳ Ｐゴシック" charset="0"/>
          <a:cs typeface="Arial" pitchFamily="34" charset="0"/>
        </a:defRPr>
      </a:lvl1pPr>
      <a:lvl2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2pPr>
      <a:lvl3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3pPr>
      <a:lvl4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4pPr>
      <a:lvl5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1588"/>
            <a:ext cx="9144000" cy="6856412"/>
          </a:xfrm>
          <a:prstGeom prst="rect">
            <a:avLst/>
          </a:prstGeom>
          <a:solidFill>
            <a:schemeClr val="accent2"/>
          </a:solidFill>
          <a:ln>
            <a:noFill/>
          </a:ln>
        </p:spPr>
        <p:style>
          <a:lnRef idx="1">
            <a:schemeClr val="accent3"/>
          </a:lnRef>
          <a:fillRef idx="3">
            <a:schemeClr val="accent3"/>
          </a:fillRef>
          <a:effectRef idx="2">
            <a:schemeClr val="accent3"/>
          </a:effectRef>
          <a:fontRef idx="minor">
            <a:schemeClr val="lt1"/>
          </a:fontRef>
        </p:style>
        <p:txBody>
          <a:bodyPr anchor="ctr"/>
          <a:lstStyle/>
          <a:p>
            <a:pPr algn="ctr" fontAlgn="auto">
              <a:spcBef>
                <a:spcPts val="0"/>
              </a:spcBef>
              <a:spcAft>
                <a:spcPts val="0"/>
              </a:spcAft>
              <a:defRPr/>
            </a:pPr>
            <a:endParaRPr lang="en-US"/>
          </a:p>
        </p:txBody>
      </p:sp>
      <p:sp>
        <p:nvSpPr>
          <p:cNvPr id="2051" name="Title Placeholder 1"/>
          <p:cNvSpPr>
            <a:spLocks noGrp="1"/>
          </p:cNvSpPr>
          <p:nvPr>
            <p:ph type="title"/>
          </p:nvPr>
        </p:nvSpPr>
        <p:spPr bwMode="auto">
          <a:xfrm>
            <a:off x="457200" y="274638"/>
            <a:ext cx="8229600"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	Click to edit Master title style</a:t>
            </a:r>
          </a:p>
        </p:txBody>
      </p:sp>
      <p:sp>
        <p:nvSpPr>
          <p:cNvPr id="12" name="Rectangle 11"/>
          <p:cNvSpPr/>
          <p:nvPr userDrawn="1"/>
        </p:nvSpPr>
        <p:spPr>
          <a:xfrm flipV="1">
            <a:off x="0" y="6221413"/>
            <a:ext cx="9144000" cy="639762"/>
          </a:xfrm>
          <a:prstGeom prst="rect">
            <a:avLst/>
          </a:prstGeom>
          <a:gradFill flip="none" rotWithShape="1">
            <a:gsLst>
              <a:gs pos="20000">
                <a:srgbClr val="518AC4"/>
              </a:gs>
              <a:gs pos="100000">
                <a:srgbClr val="214263"/>
              </a:gs>
            </a:gsLst>
            <a:lin ang="16200000" scaled="1"/>
            <a:tileRect/>
          </a:gradFill>
          <a:ln>
            <a:noFill/>
          </a:ln>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endParaRPr lang="en-US"/>
          </a:p>
        </p:txBody>
      </p:sp>
      <p:pic>
        <p:nvPicPr>
          <p:cNvPr id="2053" name="Picture 9" descr="Formal_Viterbi_GoldOnCard_NoBG.eps"/>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292100" y="6319838"/>
            <a:ext cx="174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4" name="Picture 4" descr="pegasus_white_logo.png"/>
          <p:cNvPicPr>
            <a:picLocks noChangeAspect="1"/>
          </p:cNvPicPr>
          <p:nvPr userDrawn="1"/>
        </p:nvPicPr>
        <p:blipFill>
          <a:blip r:embed="rId11">
            <a:extLst>
              <a:ext uri="{28A0092B-C50C-407E-A947-70E740481C1C}">
                <a14:useLocalDpi xmlns:a14="http://schemas.microsoft.com/office/drawing/2010/main" val="0"/>
              </a:ext>
            </a:extLst>
          </a:blip>
          <a:srcRect r="3348" b="17139"/>
          <a:stretch>
            <a:fillRect/>
          </a:stretch>
        </p:blipFill>
        <p:spPr bwMode="auto">
          <a:xfrm>
            <a:off x="7962900" y="6219825"/>
            <a:ext cx="958850" cy="64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76" r:id="rId1"/>
    <p:sldLayoutId id="2147483781" r:id="rId2"/>
    <p:sldLayoutId id="2147483782" r:id="rId3"/>
    <p:sldLayoutId id="2147483777" r:id="rId4"/>
    <p:sldLayoutId id="2147483791" r:id="rId5"/>
    <p:sldLayoutId id="2147483792" r:id="rId6"/>
    <p:sldLayoutId id="2147483793" r:id="rId7"/>
    <p:sldLayoutId id="2147483794" r:id="rId8"/>
  </p:sldLayoutIdLst>
  <p:hf hdr="0" ftr="0" dt="0"/>
  <p:txStyles>
    <p:titleStyle>
      <a:lvl1pPr algn="l" defTabSz="457200" rtl="0" eaLnBrk="0" fontAlgn="base" hangingPunct="0">
        <a:spcBef>
          <a:spcPct val="0"/>
        </a:spcBef>
        <a:spcAft>
          <a:spcPct val="0"/>
        </a:spcAft>
        <a:defRPr sz="2200" b="1" kern="1200">
          <a:solidFill>
            <a:schemeClr val="tx1"/>
          </a:solidFill>
          <a:latin typeface="Arial" pitchFamily="34" charset="0"/>
          <a:ea typeface="+mj-ea"/>
          <a:cs typeface="Arial" pitchFamily="34" charset="0"/>
        </a:defRPr>
      </a:lvl1pPr>
      <a:lvl2pPr algn="l" defTabSz="457200" rtl="0" eaLnBrk="0" fontAlgn="base" hangingPunct="0">
        <a:spcBef>
          <a:spcPct val="0"/>
        </a:spcBef>
        <a:spcAft>
          <a:spcPct val="0"/>
        </a:spcAft>
        <a:defRPr sz="2200" b="1">
          <a:solidFill>
            <a:schemeClr val="tx1"/>
          </a:solidFill>
          <a:latin typeface="Arial" charset="0"/>
          <a:cs typeface="Arial" charset="0"/>
        </a:defRPr>
      </a:lvl2pPr>
      <a:lvl3pPr algn="l" defTabSz="457200" rtl="0" eaLnBrk="0" fontAlgn="base" hangingPunct="0">
        <a:spcBef>
          <a:spcPct val="0"/>
        </a:spcBef>
        <a:spcAft>
          <a:spcPct val="0"/>
        </a:spcAft>
        <a:defRPr sz="2200" b="1">
          <a:solidFill>
            <a:schemeClr val="tx1"/>
          </a:solidFill>
          <a:latin typeface="Arial" charset="0"/>
          <a:cs typeface="Arial" charset="0"/>
        </a:defRPr>
      </a:lvl3pPr>
      <a:lvl4pPr algn="l" defTabSz="457200" rtl="0" eaLnBrk="0" fontAlgn="base" hangingPunct="0">
        <a:spcBef>
          <a:spcPct val="0"/>
        </a:spcBef>
        <a:spcAft>
          <a:spcPct val="0"/>
        </a:spcAft>
        <a:defRPr sz="2200" b="1">
          <a:solidFill>
            <a:schemeClr val="tx1"/>
          </a:solidFill>
          <a:latin typeface="Arial" charset="0"/>
          <a:cs typeface="Arial" charset="0"/>
        </a:defRPr>
      </a:lvl4pPr>
      <a:lvl5pPr algn="l" defTabSz="457200" rtl="0" eaLnBrk="0" fontAlgn="base" hangingPunct="0">
        <a:spcBef>
          <a:spcPct val="0"/>
        </a:spcBef>
        <a:spcAft>
          <a:spcPct val="0"/>
        </a:spcAft>
        <a:defRPr sz="2200" b="1">
          <a:solidFill>
            <a:schemeClr val="tx1"/>
          </a:solidFill>
          <a:latin typeface="Arial" charset="0"/>
          <a:cs typeface="Arial"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2.emf"/></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2.xml"/><Relationship Id="rId4" Type="http://schemas.openxmlformats.org/officeDocument/2006/relationships/oleObject" Target="../embeddings/oleObject2.bin"/><Relationship Id="rId5" Type="http://schemas.openxmlformats.org/officeDocument/2006/relationships/image" Target="../media/image6.emf"/><Relationship Id="rId6" Type="http://schemas.openxmlformats.org/officeDocument/2006/relationships/oleObject" Target="../embeddings/oleObject3.bin"/><Relationship Id="rId7" Type="http://schemas.openxmlformats.org/officeDocument/2006/relationships/image" Target="../media/image13.emf"/><Relationship Id="rId8" Type="http://schemas.openxmlformats.org/officeDocument/2006/relationships/oleObject" Target="../embeddings/oleObject4.bin"/><Relationship Id="rId9" Type="http://schemas.openxmlformats.org/officeDocument/2006/relationships/image" Target="../media/image14.emf"/><Relationship Id="rId1" Type="http://schemas.openxmlformats.org/officeDocument/2006/relationships/vmlDrawing" Target="../drawings/vmlDrawing2.vml"/><Relationship Id="rId2"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pegasus.isi.edu/tutorial/chtc15/index.php"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3.xml"/><Relationship Id="rId4" Type="http://schemas.openxmlformats.org/officeDocument/2006/relationships/oleObject" Target="../embeddings/oleObject5.bin"/><Relationship Id="rId5" Type="http://schemas.openxmlformats.org/officeDocument/2006/relationships/image" Target="../media/image15.emf"/><Relationship Id="rId1" Type="http://schemas.openxmlformats.org/officeDocument/2006/relationships/vmlDrawing" Target="../drawings/vmlDrawing3.vml"/><Relationship Id="rId2"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jpg"/><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tiff"/><Relationship Id="rId1" Type="http://schemas.openxmlformats.org/officeDocument/2006/relationships/slideLayout" Target="../slideLayouts/slideLayout6.xml"/><Relationship Id="rId2"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21.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eg"/><Relationship Id="rId4" Type="http://schemas.openxmlformats.org/officeDocument/2006/relationships/image" Target="../media/image24.jpeg"/><Relationship Id="rId1" Type="http://schemas.openxmlformats.org/officeDocument/2006/relationships/slideLayout" Target="../slideLayouts/slideLayout6.xml"/><Relationship Id="rId2" Type="http://schemas.openxmlformats.org/officeDocument/2006/relationships/image" Target="../media/image22.jpeg"/></Relationships>
</file>

<file path=ppt/slides/_rels/slide31.xml.rels><?xml version="1.0" encoding="UTF-8" standalone="yes"?>
<Relationships xmlns="http://schemas.openxmlformats.org/package/2006/relationships"><Relationship Id="rId3" Type="http://schemas.openxmlformats.org/officeDocument/2006/relationships/hyperlink" Target="http://pegasus.isi.edu" TargetMode="External"/><Relationship Id="rId4" Type="http://schemas.openxmlformats.org/officeDocument/2006/relationships/hyperlink" Target="http://pegasus.isi.edu/wms/docs/latest/tutorial.php" TargetMode="External"/><Relationship Id="rId5" Type="http://schemas.openxmlformats.org/officeDocument/2006/relationships/hyperlink" Target="http://pegasus.isi.edu/documentation" TargetMode="External"/><Relationship Id="rId6" Type="http://schemas.openxmlformats.org/officeDocument/2006/relationships/hyperlink" Target="mailto:pegasus-users@isi.edu" TargetMode="External"/><Relationship Id="rId7" Type="http://schemas.openxmlformats.org/officeDocument/2006/relationships/hyperlink" Target="mailto:pegasus-support@isi.edu" TargetMode="External"/><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emf"/></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4" Type="http://schemas.openxmlformats.org/officeDocument/2006/relationships/oleObject" Target="../embeddings/oleObject1.bin"/><Relationship Id="rId5" Type="http://schemas.openxmlformats.org/officeDocument/2006/relationships/image" Target="../media/image6.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jpg"/><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pPr algn="ctr"/>
            <a:r>
              <a:rPr lang="en-US" sz="3200" dirty="0"/>
              <a:t>Scientific Workflows with Pegasus and DAGMan</a:t>
            </a:r>
            <a:endParaRPr lang="en-US" sz="3200" dirty="0"/>
          </a:p>
        </p:txBody>
      </p:sp>
      <p:sp>
        <p:nvSpPr>
          <p:cNvPr id="6" name="Subtitle 5"/>
          <p:cNvSpPr>
            <a:spLocks noGrp="1"/>
          </p:cNvSpPr>
          <p:nvPr>
            <p:ph type="subTitle" idx="1"/>
          </p:nvPr>
        </p:nvSpPr>
        <p:spPr/>
        <p:txBody>
          <a:bodyPr/>
          <a:lstStyle/>
          <a:p>
            <a:r>
              <a:rPr lang="en-US" sz="2800" dirty="0" smtClean="0"/>
              <a:t>Karan Vahi</a:t>
            </a:r>
          </a:p>
          <a:p>
            <a:endParaRPr lang="en-US" sz="2800" dirty="0" smtClean="0"/>
          </a:p>
          <a:p>
            <a:r>
              <a:rPr lang="en-US" sz="2400" dirty="0"/>
              <a:t>Science Automation </a:t>
            </a:r>
            <a:r>
              <a:rPr lang="en-US" sz="2400" dirty="0" smtClean="0"/>
              <a:t>Technologies Group</a:t>
            </a:r>
          </a:p>
          <a:p>
            <a:r>
              <a:rPr lang="en-US" sz="2400" dirty="0" smtClean="0"/>
              <a:t>USC Information Sciences Institute</a:t>
            </a:r>
            <a:endParaRPr lang="en-US" sz="2400" dirty="0"/>
          </a:p>
        </p:txBody>
      </p:sp>
      <p:pic>
        <p:nvPicPr>
          <p:cNvPr id="7" name="Picture 4" descr="pegasus_white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577850"/>
            <a:ext cx="1828800" cy="143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0382030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ChangeArrowheads="1"/>
          </p:cNvSpPr>
          <p:nvPr>
            <p:ph type="title"/>
          </p:nvPr>
        </p:nvSpPr>
        <p:spPr/>
        <p:txBody>
          <a:bodyPr/>
          <a:lstStyle/>
          <a:p>
            <a:pPr eaLnBrk="1" hangingPunct="1"/>
            <a:r>
              <a:rPr lang="en-US" sz="2400" dirty="0">
                <a:latin typeface="Arial" charset="0"/>
                <a:ea typeface="ＭＳ Ｐゴシック" charset="0"/>
                <a:cs typeface="ＭＳ Ｐゴシック" charset="0"/>
              </a:rPr>
              <a:t>Abstract to Executable Workflow </a:t>
            </a:r>
            <a:r>
              <a:rPr lang="en-US" sz="2400" dirty="0" smtClean="0">
                <a:latin typeface="Arial" charset="0"/>
                <a:ea typeface="ＭＳ Ｐゴシック" charset="0"/>
                <a:cs typeface="ＭＳ Ｐゴシック" charset="0"/>
              </a:rPr>
              <a:t>Mapping - Discovery</a:t>
            </a:r>
            <a:endParaRPr lang="en-US" dirty="0">
              <a:latin typeface="Arial" charset="0"/>
              <a:ea typeface="ＭＳ Ｐゴシック" charset="0"/>
              <a:cs typeface="ＭＳ Ｐゴシック" charset="0"/>
            </a:endParaRPr>
          </a:p>
        </p:txBody>
      </p:sp>
      <p:sp>
        <p:nvSpPr>
          <p:cNvPr id="74754" name="Rectangle 3"/>
          <p:cNvSpPr>
            <a:spLocks noGrp="1" noChangeArrowheads="1"/>
          </p:cNvSpPr>
          <p:nvPr>
            <p:ph idx="1"/>
          </p:nvPr>
        </p:nvSpPr>
        <p:spPr>
          <a:xfrm>
            <a:off x="457200" y="1171575"/>
            <a:ext cx="4343400" cy="4403990"/>
          </a:xfrm>
        </p:spPr>
        <p:txBody>
          <a:bodyPr/>
          <a:lstStyle/>
          <a:p>
            <a:pPr eaLnBrk="1" hangingPunct="1">
              <a:lnSpc>
                <a:spcPct val="90000"/>
              </a:lnSpc>
            </a:pPr>
            <a:r>
              <a:rPr lang="en-US" dirty="0">
                <a:latin typeface="Arial" charset="0"/>
                <a:ea typeface="ＭＳ Ｐゴシック" charset="0"/>
                <a:cs typeface="ＭＳ Ｐゴシック" charset="0"/>
              </a:rPr>
              <a:t>Data</a:t>
            </a:r>
          </a:p>
          <a:p>
            <a:pPr lvl="1" eaLnBrk="1" hangingPunct="1">
              <a:lnSpc>
                <a:spcPct val="90000"/>
              </a:lnSpc>
            </a:pPr>
            <a:r>
              <a:rPr lang="en-US" dirty="0">
                <a:latin typeface="Arial" charset="0"/>
                <a:ea typeface="ＭＳ Ｐゴシック" charset="0"/>
                <a:cs typeface="Arial" charset="0"/>
              </a:rPr>
              <a:t>Where do the input datasets reside?</a:t>
            </a:r>
          </a:p>
          <a:p>
            <a:pPr lvl="1" eaLnBrk="1" hangingPunct="1">
              <a:lnSpc>
                <a:spcPct val="90000"/>
              </a:lnSpc>
            </a:pPr>
            <a:endParaRPr lang="en-US" dirty="0">
              <a:latin typeface="Arial" charset="0"/>
              <a:ea typeface="ＭＳ Ｐゴシック" charset="0"/>
              <a:cs typeface="Arial" charset="0"/>
            </a:endParaRPr>
          </a:p>
          <a:p>
            <a:pPr eaLnBrk="1" hangingPunct="1">
              <a:lnSpc>
                <a:spcPct val="90000"/>
              </a:lnSpc>
            </a:pPr>
            <a:r>
              <a:rPr lang="en-US" dirty="0" err="1">
                <a:latin typeface="Arial" charset="0"/>
                <a:ea typeface="ＭＳ Ｐゴシック" charset="0"/>
                <a:cs typeface="ＭＳ Ｐゴシック" charset="0"/>
              </a:rPr>
              <a:t>Executables</a:t>
            </a:r>
            <a:endParaRPr lang="en-US" dirty="0">
              <a:latin typeface="Arial" charset="0"/>
              <a:ea typeface="ＭＳ Ｐゴシック" charset="0"/>
              <a:cs typeface="ＭＳ Ｐゴシック" charset="0"/>
            </a:endParaRPr>
          </a:p>
          <a:p>
            <a:pPr lvl="1" eaLnBrk="1" hangingPunct="1">
              <a:lnSpc>
                <a:spcPct val="90000"/>
              </a:lnSpc>
            </a:pPr>
            <a:r>
              <a:rPr lang="en-US" dirty="0">
                <a:latin typeface="Arial" charset="0"/>
                <a:ea typeface="ＭＳ Ｐゴシック" charset="0"/>
                <a:cs typeface="Arial" charset="0"/>
              </a:rPr>
              <a:t>Where are the </a:t>
            </a:r>
            <a:r>
              <a:rPr lang="en-US" dirty="0" err="1">
                <a:latin typeface="Arial" charset="0"/>
                <a:ea typeface="ＭＳ Ｐゴシック" charset="0"/>
                <a:cs typeface="Arial" charset="0"/>
              </a:rPr>
              <a:t>executables</a:t>
            </a:r>
            <a:r>
              <a:rPr lang="en-US" dirty="0">
                <a:latin typeface="Arial" charset="0"/>
                <a:ea typeface="ＭＳ Ｐゴシック" charset="0"/>
                <a:cs typeface="Arial" charset="0"/>
              </a:rPr>
              <a:t> installed ?</a:t>
            </a:r>
          </a:p>
          <a:p>
            <a:pPr lvl="1" eaLnBrk="1" hangingPunct="1">
              <a:lnSpc>
                <a:spcPct val="90000"/>
              </a:lnSpc>
            </a:pPr>
            <a:r>
              <a:rPr lang="en-US" dirty="0">
                <a:latin typeface="Arial" charset="0"/>
                <a:ea typeface="ＭＳ Ｐゴシック" charset="0"/>
                <a:cs typeface="Arial" charset="0"/>
              </a:rPr>
              <a:t>Do binaries exist somewhere that can be staged to remote grid sites?</a:t>
            </a:r>
          </a:p>
          <a:p>
            <a:pPr lvl="1" eaLnBrk="1" hangingPunct="1">
              <a:lnSpc>
                <a:spcPct val="90000"/>
              </a:lnSpc>
            </a:pPr>
            <a:endParaRPr lang="en-US" dirty="0">
              <a:latin typeface="Arial" charset="0"/>
              <a:ea typeface="ＭＳ Ｐゴシック" charset="0"/>
              <a:cs typeface="Arial" charset="0"/>
            </a:endParaRPr>
          </a:p>
          <a:p>
            <a:pPr eaLnBrk="1" hangingPunct="1">
              <a:lnSpc>
                <a:spcPct val="90000"/>
              </a:lnSpc>
            </a:pPr>
            <a:r>
              <a:rPr lang="en-US" dirty="0">
                <a:latin typeface="Arial" charset="0"/>
                <a:ea typeface="ＭＳ Ｐゴシック" charset="0"/>
                <a:cs typeface="ＭＳ Ｐゴシック" charset="0"/>
              </a:rPr>
              <a:t>Site Layout</a:t>
            </a:r>
          </a:p>
          <a:p>
            <a:pPr lvl="1" eaLnBrk="1" hangingPunct="1">
              <a:lnSpc>
                <a:spcPct val="90000"/>
              </a:lnSpc>
            </a:pPr>
            <a:r>
              <a:rPr lang="en-US" dirty="0">
                <a:latin typeface="Arial" charset="0"/>
                <a:ea typeface="ＭＳ Ｐゴシック" charset="0"/>
                <a:cs typeface="Arial" charset="0"/>
              </a:rPr>
              <a:t>What does </a:t>
            </a:r>
            <a:r>
              <a:rPr lang="en-US">
                <a:latin typeface="Arial" charset="0"/>
                <a:ea typeface="ＭＳ Ｐゴシック" charset="0"/>
                <a:cs typeface="Arial" charset="0"/>
              </a:rPr>
              <a:t>a </a:t>
            </a:r>
            <a:r>
              <a:rPr lang="en-US" smtClean="0">
                <a:latin typeface="Arial" charset="0"/>
                <a:ea typeface="ＭＳ Ｐゴシック" charset="0"/>
                <a:cs typeface="Arial" charset="0"/>
              </a:rPr>
              <a:t>execution site </a:t>
            </a:r>
            <a:r>
              <a:rPr lang="en-US" dirty="0">
                <a:latin typeface="Arial" charset="0"/>
                <a:ea typeface="ＭＳ Ｐゴシック" charset="0"/>
                <a:cs typeface="Arial" charset="0"/>
              </a:rPr>
              <a:t>look like?</a:t>
            </a:r>
          </a:p>
        </p:txBody>
      </p:sp>
      <p:sp>
        <p:nvSpPr>
          <p:cNvPr id="5" name="Rectangle 3"/>
          <p:cNvSpPr>
            <a:spLocks noChangeArrowheads="1"/>
          </p:cNvSpPr>
          <p:nvPr/>
        </p:nvSpPr>
        <p:spPr bwMode="auto">
          <a:xfrm>
            <a:off x="4933950" y="2846388"/>
            <a:ext cx="1447800" cy="914400"/>
          </a:xfrm>
          <a:prstGeom prst="rect">
            <a:avLst/>
          </a:prstGeom>
          <a:solidFill>
            <a:srgbClr val="9898D8"/>
          </a:solidFill>
          <a:ln w="9525">
            <a:solidFill>
              <a:schemeClr val="tx1"/>
            </a:solidFill>
            <a:miter lim="800000"/>
            <a:headEnd/>
            <a:tailEnd/>
          </a:ln>
        </p:spPr>
        <p:txBody>
          <a:bodyPr wrap="none" anchor="ctr"/>
          <a:lstStyle/>
          <a:p>
            <a:r>
              <a:rPr lang="en-US" dirty="0">
                <a:solidFill>
                  <a:schemeClr val="bg1"/>
                </a:solidFill>
              </a:rPr>
              <a:t>Pegasus </a:t>
            </a:r>
          </a:p>
          <a:p>
            <a:r>
              <a:rPr lang="en-US" dirty="0">
                <a:solidFill>
                  <a:schemeClr val="bg1"/>
                </a:solidFill>
              </a:rPr>
              <a:t>Workflow </a:t>
            </a:r>
          </a:p>
          <a:p>
            <a:r>
              <a:rPr lang="en-US" dirty="0" smtClean="0">
                <a:solidFill>
                  <a:schemeClr val="bg1"/>
                </a:solidFill>
              </a:rPr>
              <a:t>Compiler</a:t>
            </a:r>
            <a:endParaRPr lang="en-US" dirty="0">
              <a:solidFill>
                <a:schemeClr val="bg1"/>
              </a:solidFill>
            </a:endParaRPr>
          </a:p>
        </p:txBody>
      </p:sp>
      <p:sp>
        <p:nvSpPr>
          <p:cNvPr id="6" name="Line 4"/>
          <p:cNvSpPr>
            <a:spLocks noChangeShapeType="1"/>
          </p:cNvSpPr>
          <p:nvPr/>
        </p:nvSpPr>
        <p:spPr bwMode="auto">
          <a:xfrm flipH="1">
            <a:off x="5657850" y="1716088"/>
            <a:ext cx="0" cy="11430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8" name="Line 6"/>
          <p:cNvSpPr>
            <a:spLocks noChangeShapeType="1"/>
          </p:cNvSpPr>
          <p:nvPr/>
        </p:nvSpPr>
        <p:spPr bwMode="auto">
          <a:xfrm>
            <a:off x="5619750" y="3760788"/>
            <a:ext cx="0" cy="8382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0" name="Text Box 9"/>
          <p:cNvSpPr txBox="1">
            <a:spLocks noChangeArrowheads="1"/>
          </p:cNvSpPr>
          <p:nvPr/>
        </p:nvSpPr>
        <p:spPr bwMode="auto">
          <a:xfrm>
            <a:off x="7023100" y="2911476"/>
            <a:ext cx="1894567" cy="6413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Transformation </a:t>
            </a:r>
          </a:p>
          <a:p>
            <a:pPr eaLnBrk="1" hangingPunct="1"/>
            <a:r>
              <a:rPr lang="en-US" sz="1800" b="1" dirty="0">
                <a:solidFill>
                  <a:srgbClr val="FF9900"/>
                </a:solidFill>
              </a:rPr>
              <a:t>Catalog</a:t>
            </a:r>
          </a:p>
        </p:txBody>
      </p:sp>
      <p:sp>
        <p:nvSpPr>
          <p:cNvPr id="11" name="Text Box 10"/>
          <p:cNvSpPr txBox="1">
            <a:spLocks noChangeArrowheads="1"/>
          </p:cNvSpPr>
          <p:nvPr/>
        </p:nvSpPr>
        <p:spPr bwMode="auto">
          <a:xfrm>
            <a:off x="7001307" y="4415632"/>
            <a:ext cx="1916359" cy="36671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Site Catalog</a:t>
            </a:r>
          </a:p>
        </p:txBody>
      </p:sp>
      <p:sp>
        <p:nvSpPr>
          <p:cNvPr id="15" name="Text Box 16"/>
          <p:cNvSpPr txBox="1">
            <a:spLocks noChangeArrowheads="1"/>
          </p:cNvSpPr>
          <p:nvPr/>
        </p:nvSpPr>
        <p:spPr bwMode="auto">
          <a:xfrm>
            <a:off x="7001307" y="1779072"/>
            <a:ext cx="1916360" cy="369332"/>
          </a:xfrm>
          <a:prstGeom prst="rect">
            <a:avLst/>
          </a:prstGeom>
          <a:noFill/>
          <a:ln>
            <a:solidFill>
              <a:schemeClr val="bg1"/>
            </a:solidFill>
          </a:ln>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Replica </a:t>
            </a:r>
            <a:r>
              <a:rPr lang="en-US" sz="1800" b="1" dirty="0" smtClean="0">
                <a:solidFill>
                  <a:srgbClr val="FF9900"/>
                </a:solidFill>
              </a:rPr>
              <a:t>Catalog</a:t>
            </a:r>
          </a:p>
        </p:txBody>
      </p:sp>
      <p:sp>
        <p:nvSpPr>
          <p:cNvPr id="16" name="Rectangle 18"/>
          <p:cNvSpPr>
            <a:spLocks noChangeArrowheads="1"/>
          </p:cNvSpPr>
          <p:nvPr/>
        </p:nvSpPr>
        <p:spPr bwMode="auto">
          <a:xfrm>
            <a:off x="4267200" y="1162050"/>
            <a:ext cx="3632200" cy="4905375"/>
          </a:xfrm>
          <a:prstGeom prst="rect">
            <a:avLst/>
          </a:prstGeom>
          <a:noFill/>
          <a:ln w="9525">
            <a:solidFill>
              <a:schemeClr val="bg2"/>
            </a:solidFill>
            <a:prstDash val="dash"/>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7" name="Line 19"/>
          <p:cNvSpPr>
            <a:spLocks noChangeShapeType="1"/>
          </p:cNvSpPr>
          <p:nvPr/>
        </p:nvSpPr>
        <p:spPr bwMode="auto">
          <a:xfrm flipV="1">
            <a:off x="6399213" y="1963738"/>
            <a:ext cx="602094" cy="1152524"/>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 name="Line 20"/>
          <p:cNvSpPr>
            <a:spLocks noChangeShapeType="1"/>
          </p:cNvSpPr>
          <p:nvPr/>
        </p:nvSpPr>
        <p:spPr bwMode="auto">
          <a:xfrm>
            <a:off x="6416676" y="3217863"/>
            <a:ext cx="584632" cy="0"/>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9" name="Line 21"/>
          <p:cNvSpPr>
            <a:spLocks noChangeShapeType="1"/>
          </p:cNvSpPr>
          <p:nvPr/>
        </p:nvSpPr>
        <p:spPr bwMode="auto">
          <a:xfrm>
            <a:off x="6416675" y="3335338"/>
            <a:ext cx="746125" cy="1080294"/>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2" name="Text Box 22"/>
          <p:cNvSpPr txBox="1">
            <a:spLocks noChangeArrowheads="1"/>
          </p:cNvSpPr>
          <p:nvPr/>
        </p:nvSpPr>
        <p:spPr bwMode="auto">
          <a:xfrm>
            <a:off x="4539595" y="1346756"/>
            <a:ext cx="22365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smtClean="0">
                <a:solidFill>
                  <a:srgbClr val="FF9900"/>
                </a:solidFill>
              </a:rPr>
              <a:t>Abstract Workflow</a:t>
            </a:r>
            <a:endParaRPr lang="en-US" sz="1800" b="1" dirty="0">
              <a:solidFill>
                <a:srgbClr val="FF9900"/>
              </a:solidFill>
            </a:endParaRPr>
          </a:p>
        </p:txBody>
      </p:sp>
      <p:sp>
        <p:nvSpPr>
          <p:cNvPr id="23" name="Text Box 22"/>
          <p:cNvSpPr txBox="1">
            <a:spLocks noChangeArrowheads="1"/>
          </p:cNvSpPr>
          <p:nvPr/>
        </p:nvSpPr>
        <p:spPr bwMode="auto">
          <a:xfrm>
            <a:off x="4482669" y="4608513"/>
            <a:ext cx="25186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smtClean="0">
                <a:solidFill>
                  <a:srgbClr val="FF9900"/>
                </a:solidFill>
              </a:rPr>
              <a:t>Executable Workflow</a:t>
            </a:r>
            <a:endParaRPr lang="en-US" sz="1800" b="1" dirty="0">
              <a:solidFill>
                <a:srgbClr val="FF9900"/>
              </a:solidFill>
            </a:endParaRPr>
          </a:p>
        </p:txBody>
      </p:sp>
    </p:spTree>
    <p:extLst>
      <p:ext uri="{BB962C8B-B14F-4D97-AF65-F5344CB8AC3E}">
        <p14:creationId xmlns:p14="http://schemas.microsoft.com/office/powerpoint/2010/main" val="53443399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27001" y="1409700"/>
            <a:ext cx="5642062" cy="4401318"/>
          </a:xfrm>
          <a:prstGeom prst="rect">
            <a:avLst/>
          </a:prstGeom>
        </p:spPr>
      </p:pic>
      <p:sp>
        <p:nvSpPr>
          <p:cNvPr id="24578" name="Rectangle 2"/>
          <p:cNvSpPr>
            <a:spLocks noGrp="1" noChangeArrowheads="1"/>
          </p:cNvSpPr>
          <p:nvPr>
            <p:ph type="title"/>
          </p:nvPr>
        </p:nvSpPr>
        <p:spPr/>
        <p:txBody>
          <a:bodyPr/>
          <a:lstStyle/>
          <a:p>
            <a:pPr eaLnBrk="1" hangingPunct="1"/>
            <a:r>
              <a:rPr lang="en-US" sz="2700" dirty="0" smtClean="0">
                <a:latin typeface="Arial" charset="0"/>
                <a:ea typeface="ＭＳ Ｐゴシック" charset="0"/>
                <a:cs typeface="ＭＳ Ｐゴシック" charset="0"/>
              </a:rPr>
              <a:t>Abstract to Executable Workflow Mapping</a:t>
            </a:r>
            <a:endParaRPr lang="en-US" sz="2700" dirty="0">
              <a:latin typeface="Arial" charset="0"/>
              <a:ea typeface="ＭＳ Ｐゴシック" charset="0"/>
              <a:cs typeface="ＭＳ Ｐゴシック" charset="0"/>
            </a:endParaRPr>
          </a:p>
        </p:txBody>
      </p:sp>
      <p:sp>
        <p:nvSpPr>
          <p:cNvPr id="24580" name="Rectangle 3"/>
          <p:cNvSpPr>
            <a:spLocks noGrp="1" noChangeArrowheads="1"/>
          </p:cNvSpPr>
          <p:nvPr>
            <p:ph idx="1"/>
          </p:nvPr>
        </p:nvSpPr>
        <p:spPr>
          <a:xfrm>
            <a:off x="5156200" y="1171575"/>
            <a:ext cx="3530600" cy="4403990"/>
          </a:xfrm>
        </p:spPr>
        <p:txBody>
          <a:bodyPr/>
          <a:lstStyle/>
          <a:p>
            <a:pPr eaLnBrk="1" hangingPunct="1"/>
            <a:r>
              <a:rPr lang="en-US" sz="1600" dirty="0">
                <a:latin typeface="Arial" charset="0"/>
                <a:ea typeface="ＭＳ Ｐゴシック" charset="0"/>
                <a:cs typeface="ＭＳ Ｐゴシック" charset="0"/>
              </a:rPr>
              <a:t>Abstraction provides </a:t>
            </a:r>
          </a:p>
          <a:p>
            <a:pPr lvl="1" eaLnBrk="1" hangingPunct="1"/>
            <a:r>
              <a:rPr lang="en-US" sz="1400" b="1" dirty="0">
                <a:latin typeface="Arial" charset="0"/>
                <a:ea typeface="ＭＳ Ｐゴシック" charset="0"/>
                <a:cs typeface="ＭＳ Ｐゴシック" charset="0"/>
              </a:rPr>
              <a:t>Ease of Use</a:t>
            </a:r>
            <a:r>
              <a:rPr lang="en-US" sz="1400" dirty="0">
                <a:latin typeface="Arial" charset="0"/>
                <a:ea typeface="ＭＳ Ｐゴシック" charset="0"/>
                <a:cs typeface="ＭＳ Ｐゴシック" charset="0"/>
              </a:rPr>
              <a:t> (do not need to worry about low-level execution details)</a:t>
            </a:r>
          </a:p>
          <a:p>
            <a:pPr lvl="1" eaLnBrk="1" hangingPunct="1"/>
            <a:r>
              <a:rPr lang="en-US" sz="1400" b="1" dirty="0">
                <a:latin typeface="Arial" charset="0"/>
                <a:ea typeface="ＭＳ Ｐゴシック" charset="0"/>
                <a:cs typeface="ＭＳ Ｐゴシック" charset="0"/>
              </a:rPr>
              <a:t>Portability </a:t>
            </a:r>
            <a:r>
              <a:rPr lang="en-US" sz="1400" dirty="0">
                <a:latin typeface="Arial" charset="0"/>
                <a:ea typeface="ＭＳ Ｐゴシック" charset="0"/>
                <a:cs typeface="ＭＳ Ｐゴシック" charset="0"/>
              </a:rPr>
              <a:t>(can use the same workflow description to run on a number of resources and/or across them)</a:t>
            </a:r>
          </a:p>
          <a:p>
            <a:pPr lvl="1" eaLnBrk="1" hangingPunct="1"/>
            <a:r>
              <a:rPr lang="en-US" sz="1400" b="1" dirty="0">
                <a:latin typeface="Arial" charset="0"/>
                <a:ea typeface="ＭＳ Ｐゴシック" charset="0"/>
                <a:cs typeface="ＭＳ Ｐゴシック" charset="0"/>
              </a:rPr>
              <a:t>Gives opportunities for optimization</a:t>
            </a:r>
            <a:r>
              <a:rPr lang="en-US" sz="1400" dirty="0">
                <a:latin typeface="Arial" charset="0"/>
                <a:ea typeface="ＭＳ Ｐゴシック" charset="0"/>
                <a:cs typeface="ＭＳ Ｐゴシック" charset="0"/>
              </a:rPr>
              <a:t> and fault tolerance</a:t>
            </a:r>
          </a:p>
          <a:p>
            <a:pPr lvl="2" eaLnBrk="1" hangingPunct="1"/>
            <a:r>
              <a:rPr lang="en-US" sz="1400" dirty="0">
                <a:latin typeface="Arial" charset="0"/>
                <a:ea typeface="ＭＳ Ｐゴシック" charset="0"/>
                <a:cs typeface="ＭＳ Ｐゴシック" charset="0"/>
              </a:rPr>
              <a:t>automatically restructure the workflow</a:t>
            </a:r>
          </a:p>
          <a:p>
            <a:pPr lvl="2" eaLnBrk="1" hangingPunct="1"/>
            <a:r>
              <a:rPr lang="en-US" sz="1400" dirty="0">
                <a:latin typeface="Arial" charset="0"/>
                <a:ea typeface="ＭＳ Ｐゴシック" charset="0"/>
                <a:cs typeface="ＭＳ Ｐゴシック" charset="0"/>
              </a:rPr>
              <a:t>automatically provide fault recovery (retry</a:t>
            </a:r>
            <a:r>
              <a:rPr lang="en-US" sz="1400" dirty="0" smtClean="0">
                <a:latin typeface="Arial" charset="0"/>
                <a:ea typeface="ＭＳ Ｐゴシック" charset="0"/>
                <a:cs typeface="ＭＳ Ｐゴシック" charset="0"/>
              </a:rPr>
              <a:t>, choose </a:t>
            </a:r>
            <a:r>
              <a:rPr lang="en-US" sz="1400" dirty="0">
                <a:latin typeface="Arial" charset="0"/>
                <a:ea typeface="ＭＳ Ｐゴシック" charset="0"/>
                <a:cs typeface="ＭＳ Ｐゴシック" charset="0"/>
              </a:rPr>
              <a:t>different resource)</a:t>
            </a:r>
          </a:p>
          <a:p>
            <a:pPr lvl="1" eaLnBrk="1" hangingPunct="1"/>
            <a:endParaRPr lang="en-US" sz="14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02064048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p:txBody>
          <a:bodyPr/>
          <a:lstStyle/>
          <a:p>
            <a:r>
              <a:rPr lang="en-US" dirty="0">
                <a:latin typeface="Arial" charset="0"/>
                <a:ea typeface="ＭＳ Ｐゴシック" charset="0"/>
                <a:cs typeface="ＭＳ Ｐゴシック" charset="0"/>
              </a:rPr>
              <a:t>Simple Steps to Run Pegasus</a:t>
            </a:r>
          </a:p>
        </p:txBody>
      </p:sp>
      <p:sp>
        <p:nvSpPr>
          <p:cNvPr id="74754" name="Content Placeholder 2"/>
          <p:cNvSpPr>
            <a:spLocks noGrp="1"/>
          </p:cNvSpPr>
          <p:nvPr>
            <p:ph idx="1"/>
          </p:nvPr>
        </p:nvSpPr>
        <p:spPr>
          <a:xfrm>
            <a:off x="220663" y="1371600"/>
            <a:ext cx="8923337" cy="5113338"/>
          </a:xfrm>
        </p:spPr>
        <p:txBody>
          <a:bodyPr>
            <a:normAutofit/>
          </a:bodyPr>
          <a:lstStyle/>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Specify your computation in terms of DAX</a:t>
            </a:r>
          </a:p>
          <a:p>
            <a:pPr marL="876300" lvl="1" indent="-419100">
              <a:lnSpc>
                <a:spcPct val="90000"/>
              </a:lnSpc>
            </a:pPr>
            <a:r>
              <a:rPr lang="en-US" sz="2000" b="0" dirty="0">
                <a:latin typeface="Arial" charset="0"/>
                <a:ea typeface="ＭＳ Ｐゴシック" charset="0"/>
                <a:cs typeface="Arial" charset="0"/>
              </a:rPr>
              <a:t>Write a simple DAX generator</a:t>
            </a:r>
          </a:p>
          <a:p>
            <a:pPr marL="876300" lvl="1" indent="-419100">
              <a:lnSpc>
                <a:spcPct val="90000"/>
              </a:lnSpc>
            </a:pPr>
            <a:r>
              <a:rPr lang="en-US" sz="2000" b="0" dirty="0" smtClean="0">
                <a:latin typeface="Arial" charset="0"/>
                <a:ea typeface="ＭＳ Ｐゴシック" charset="0"/>
                <a:cs typeface="Arial" charset="0"/>
              </a:rPr>
              <a:t>Python, Java , Perl based </a:t>
            </a:r>
            <a:r>
              <a:rPr lang="en-US" sz="2000" b="0" dirty="0">
                <a:latin typeface="Arial" charset="0"/>
                <a:ea typeface="ＭＳ Ｐゴシック" charset="0"/>
                <a:cs typeface="Arial" charset="0"/>
              </a:rPr>
              <a:t>API provided with </a:t>
            </a:r>
            <a:r>
              <a:rPr lang="en-US" sz="2000" b="0" dirty="0" smtClean="0">
                <a:latin typeface="Arial" charset="0"/>
                <a:ea typeface="ＭＳ Ｐゴシック" charset="0"/>
                <a:cs typeface="Arial" charset="0"/>
              </a:rPr>
              <a:t>Pegasus</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Set up your catalogs</a:t>
            </a:r>
          </a:p>
          <a:p>
            <a:pPr marL="876300" lvl="1" indent="-419100">
              <a:lnSpc>
                <a:spcPct val="90000"/>
              </a:lnSpc>
            </a:pPr>
            <a:r>
              <a:rPr lang="en-US" sz="2000" b="0" dirty="0" smtClean="0">
                <a:latin typeface="Arial" charset="0"/>
                <a:ea typeface="ＭＳ Ｐゴシック" charset="0"/>
                <a:cs typeface="Arial" charset="0"/>
              </a:rPr>
              <a:t>Replica catalog, transformation catalog and site catalog.</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Plan and Submit your workflow </a:t>
            </a:r>
          </a:p>
          <a:p>
            <a:pPr marL="876300" lvl="1" indent="-419100">
              <a:lnSpc>
                <a:spcPct val="90000"/>
              </a:lnSpc>
            </a:pPr>
            <a:r>
              <a:rPr lang="en-US" sz="2000" b="0" dirty="0">
                <a:latin typeface="Arial" charset="0"/>
                <a:ea typeface="ＭＳ Ｐゴシック" charset="0"/>
                <a:cs typeface="Arial" charset="0"/>
              </a:rPr>
              <a:t>Use </a:t>
            </a:r>
            <a:r>
              <a:rPr lang="en-US" sz="2000" b="0" i="1" dirty="0">
                <a:latin typeface="Arial" charset="0"/>
                <a:ea typeface="ＭＳ Ｐゴシック" charset="0"/>
                <a:cs typeface="Arial" charset="0"/>
              </a:rPr>
              <a:t>pegasus-plan </a:t>
            </a:r>
            <a:r>
              <a:rPr lang="en-US" sz="2000" b="0" dirty="0">
                <a:latin typeface="Arial" charset="0"/>
                <a:ea typeface="ＭＳ Ｐゴシック" charset="0"/>
                <a:cs typeface="Arial" charset="0"/>
              </a:rPr>
              <a:t>to generate your executable workflow that is mapped onto the target resources and submits it for execution</a:t>
            </a: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Monitor and Analyze your workflow</a:t>
            </a:r>
          </a:p>
          <a:p>
            <a:pPr marL="876300" lvl="1" indent="-419100">
              <a:lnSpc>
                <a:spcPct val="90000"/>
              </a:lnSpc>
            </a:pPr>
            <a:r>
              <a:rPr lang="en-US" sz="2000" b="0" dirty="0" smtClean="0">
                <a:latin typeface="Arial" charset="0"/>
                <a:ea typeface="ＭＳ Ｐゴシック" charset="0"/>
                <a:cs typeface="Arial" charset="0"/>
              </a:rPr>
              <a:t>Use </a:t>
            </a:r>
            <a:r>
              <a:rPr lang="en-US" sz="2000" b="0" i="1" dirty="0" smtClean="0">
                <a:latin typeface="Arial" charset="0"/>
                <a:ea typeface="ＭＳ Ｐゴシック" charset="0"/>
                <a:cs typeface="Arial" charset="0"/>
              </a:rPr>
              <a:t>pegasus-status | pegasus-analyzer</a:t>
            </a:r>
            <a:r>
              <a:rPr lang="en-US" sz="2000" b="0" dirty="0" smtClean="0">
                <a:latin typeface="Arial" charset="0"/>
                <a:ea typeface="ＭＳ Ｐゴシック" charset="0"/>
                <a:cs typeface="Arial" charset="0"/>
              </a:rPr>
              <a:t> to monitor the execution of your workflow</a:t>
            </a:r>
          </a:p>
          <a:p>
            <a:pPr marL="571500" indent="-514350">
              <a:lnSpc>
                <a:spcPct val="90000"/>
              </a:lnSpc>
              <a:buFont typeface="+mj-lt"/>
              <a:buAutoNum type="arabicPeriod"/>
            </a:pPr>
            <a:r>
              <a:rPr lang="en-US" sz="2400" dirty="0" smtClean="0">
                <a:latin typeface="Arial" charset="0"/>
                <a:ea typeface="ＭＳ Ｐゴシック" charset="0"/>
                <a:cs typeface="Arial" charset="0"/>
              </a:rPr>
              <a:t>Workflow Statistics</a:t>
            </a:r>
          </a:p>
          <a:p>
            <a:pPr lvl="1">
              <a:lnSpc>
                <a:spcPct val="90000"/>
              </a:lnSpc>
            </a:pPr>
            <a:r>
              <a:rPr lang="en-US" sz="2000" b="0" dirty="0" smtClean="0">
                <a:latin typeface="Arial" charset="0"/>
                <a:ea typeface="ＭＳ Ｐゴシック" charset="0"/>
                <a:cs typeface="Arial" charset="0"/>
              </a:rPr>
              <a:t>Run pegasus-statistics to generate statistics about your workflow run.</a:t>
            </a:r>
            <a:endParaRPr lang="en-US" sz="2000" b="0" dirty="0">
              <a:latin typeface="Arial" charset="0"/>
              <a:ea typeface="ＭＳ Ｐゴシック" charset="0"/>
              <a:cs typeface="Arial" charset="0"/>
            </a:endParaRPr>
          </a:p>
          <a:p>
            <a:pPr marL="495300" indent="-495300"/>
            <a:endParaRPr lang="en-US" dirty="0">
              <a:latin typeface="Arial" charset="0"/>
              <a:ea typeface="ＭＳ Ｐゴシック" charset="0"/>
              <a:cs typeface="ＭＳ Ｐゴシック" charset="0"/>
            </a:endParaRPr>
          </a:p>
        </p:txBody>
      </p:sp>
      <p:sp>
        <p:nvSpPr>
          <p:cNvPr id="74755" name="Slide Number Placeholder 1"/>
          <p:cNvSpPr>
            <a:spLocks noGrp="1"/>
          </p:cNvSpPr>
          <p:nvPr>
            <p:ph type="sldNum" sz="quarter" idx="4294967295"/>
          </p:nvPr>
        </p:nvSpPr>
        <p:spPr>
          <a:xfrm>
            <a:off x="65532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6BE9B1D-42EB-8946-9F51-01AB15A94147}" type="slidenum">
              <a:rPr lang="en-US" sz="1400"/>
              <a:pPr eaLnBrk="1" hangingPunct="1"/>
              <a:t>12</a:t>
            </a:fld>
            <a:endParaRPr lang="en-US" sz="1400"/>
          </a:p>
        </p:txBody>
      </p:sp>
    </p:spTree>
    <p:extLst>
      <p:ext uri="{BB962C8B-B14F-4D97-AF65-F5344CB8AC3E}">
        <p14:creationId xmlns:p14="http://schemas.microsoft.com/office/powerpoint/2010/main" val="461754709"/>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p:txBody>
          <a:bodyPr/>
          <a:lstStyle/>
          <a:p>
            <a:r>
              <a:rPr lang="en-US" dirty="0" smtClean="0">
                <a:latin typeface="Arial" charset="0"/>
                <a:ea typeface="ＭＳ Ｐゴシック" charset="0"/>
                <a:cs typeface="ＭＳ Ｐゴシック" charset="0"/>
              </a:rPr>
              <a:t>Different Directories used by </a:t>
            </a:r>
            <a:r>
              <a:rPr lang="en-US" dirty="0" smtClean="0">
                <a:latin typeface="Arial" charset="0"/>
                <a:ea typeface="ＭＳ Ｐゴシック" charset="0"/>
                <a:cs typeface="ＭＳ Ｐゴシック" charset="0"/>
              </a:rPr>
              <a:t>Pegasus</a:t>
            </a:r>
            <a:endParaRPr lang="en-US" dirty="0">
              <a:latin typeface="Arial" charset="0"/>
              <a:ea typeface="ＭＳ Ｐゴシック" charset="0"/>
              <a:cs typeface="ＭＳ Ｐゴシック" charset="0"/>
            </a:endParaRPr>
          </a:p>
        </p:txBody>
      </p:sp>
      <p:sp>
        <p:nvSpPr>
          <p:cNvPr id="74754" name="Content Placeholder 2"/>
          <p:cNvSpPr>
            <a:spLocks noGrp="1"/>
          </p:cNvSpPr>
          <p:nvPr>
            <p:ph idx="1"/>
          </p:nvPr>
        </p:nvSpPr>
        <p:spPr>
          <a:xfrm>
            <a:off x="220663" y="1371600"/>
            <a:ext cx="8923337" cy="5113338"/>
          </a:xfrm>
        </p:spPr>
        <p:txBody>
          <a:bodyPr>
            <a:normAutofit fontScale="92500" lnSpcReduction="20000"/>
          </a:bodyPr>
          <a:lstStyle/>
          <a:p>
            <a:pPr marL="495300" indent="-495300">
              <a:lnSpc>
                <a:spcPct val="90000"/>
              </a:lnSpc>
              <a:buFont typeface="Arial" charset="0"/>
              <a:buAutoNum type="arabicPeriod"/>
            </a:pPr>
            <a:r>
              <a:rPr lang="en-US" sz="2400" dirty="0" smtClean="0">
                <a:latin typeface="Arial" charset="0"/>
                <a:ea typeface="ＭＳ Ｐゴシック" charset="0"/>
                <a:cs typeface="ＭＳ Ｐゴシック" charset="0"/>
              </a:rPr>
              <a:t>Submit Directory</a:t>
            </a:r>
            <a:endParaRPr lang="en-US" sz="2400" dirty="0">
              <a:latin typeface="Arial" charset="0"/>
              <a:ea typeface="ＭＳ Ｐゴシック" charset="0"/>
              <a:cs typeface="ＭＳ Ｐゴシック" charset="0"/>
            </a:endParaRPr>
          </a:p>
          <a:p>
            <a:pPr marL="876300" lvl="1" indent="-419100">
              <a:lnSpc>
                <a:spcPct val="90000"/>
              </a:lnSpc>
            </a:pPr>
            <a:r>
              <a:rPr lang="en-US" sz="2000" b="0" dirty="0" smtClean="0">
                <a:latin typeface="Arial" charset="0"/>
                <a:ea typeface="ＭＳ Ｐゴシック" charset="0"/>
                <a:cs typeface="Arial" charset="0"/>
              </a:rPr>
              <a:t>The directory where pegasus-plan generates the executable workflow </a:t>
            </a:r>
            <a:r>
              <a:rPr lang="en-US" sz="2000" b="0" dirty="0" err="1" smtClean="0">
                <a:latin typeface="Arial" charset="0"/>
                <a:ea typeface="ＭＳ Ｐゴシック" charset="0"/>
                <a:cs typeface="Arial" charset="0"/>
              </a:rPr>
              <a:t>i.e</a:t>
            </a:r>
            <a:r>
              <a:rPr lang="en-US" sz="2000" b="0" dirty="0">
                <a:latin typeface="Arial" charset="0"/>
                <a:ea typeface="ＭＳ Ｐゴシック" charset="0"/>
                <a:cs typeface="Arial" charset="0"/>
              </a:rPr>
              <a:t> </a:t>
            </a:r>
            <a:r>
              <a:rPr lang="en-US" sz="2000" b="0" dirty="0" err="1" smtClean="0">
                <a:latin typeface="Arial" charset="0"/>
                <a:ea typeface="ＭＳ Ｐゴシック" charset="0"/>
                <a:cs typeface="Arial" charset="0"/>
              </a:rPr>
              <a:t>HTCondor</a:t>
            </a:r>
            <a:r>
              <a:rPr lang="en-US" sz="2000" b="0" dirty="0" smtClean="0">
                <a:latin typeface="Arial" charset="0"/>
                <a:ea typeface="ＭＳ Ｐゴシック" charset="0"/>
                <a:cs typeface="Arial" charset="0"/>
              </a:rPr>
              <a:t> DAGMan and job submit files.</a:t>
            </a:r>
            <a:endParaRPr lang="en-US" sz="2000" b="0" dirty="0">
              <a:latin typeface="Arial" charset="0"/>
              <a:ea typeface="ＭＳ Ｐゴシック" charset="0"/>
              <a:cs typeface="Arial" charset="0"/>
            </a:endParaRPr>
          </a:p>
          <a:p>
            <a:pPr marL="876300" lvl="1" indent="-419100">
              <a:lnSpc>
                <a:spcPct val="90000"/>
              </a:lnSpc>
            </a:pPr>
            <a:r>
              <a:rPr lang="en-US" sz="2000" b="0" dirty="0" smtClean="0">
                <a:latin typeface="Arial" charset="0"/>
                <a:ea typeface="ＭＳ Ｐゴシック" charset="0"/>
                <a:cs typeface="Arial" charset="0"/>
              </a:rPr>
              <a:t>Specified by </a:t>
            </a:r>
            <a:r>
              <a:rPr lang="en-US" sz="2000" i="1" dirty="0" smtClean="0">
                <a:latin typeface="Arial" charset="0"/>
                <a:ea typeface="ＭＳ Ｐゴシック" charset="0"/>
                <a:cs typeface="Arial" charset="0"/>
              </a:rPr>
              <a:t>--</a:t>
            </a:r>
            <a:r>
              <a:rPr lang="en-US" sz="2000" i="1" dirty="0" err="1" smtClean="0">
                <a:latin typeface="Arial" charset="0"/>
                <a:ea typeface="ＭＳ Ｐゴシック" charset="0"/>
                <a:cs typeface="Arial" charset="0"/>
              </a:rPr>
              <a:t>dir</a:t>
            </a:r>
            <a:r>
              <a:rPr lang="en-US" sz="2000" i="1" dirty="0" smtClean="0">
                <a:latin typeface="Arial" charset="0"/>
                <a:ea typeface="ＭＳ Ｐゴシック" charset="0"/>
                <a:cs typeface="Arial" charset="0"/>
              </a:rPr>
              <a:t> </a:t>
            </a:r>
            <a:r>
              <a:rPr lang="en-US" sz="2000" b="0" dirty="0" smtClean="0">
                <a:latin typeface="Arial" charset="0"/>
                <a:ea typeface="ＭＳ Ｐゴシック" charset="0"/>
                <a:cs typeface="Arial" charset="0"/>
              </a:rPr>
              <a:t>option to pegasus-plan</a:t>
            </a: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Input Directory</a:t>
            </a:r>
          </a:p>
          <a:p>
            <a:pPr marL="876300" lvl="1" indent="-419100">
              <a:lnSpc>
                <a:spcPct val="90000"/>
              </a:lnSpc>
            </a:pPr>
            <a:r>
              <a:rPr lang="en-US" sz="2000" b="0" dirty="0">
                <a:latin typeface="Arial" charset="0"/>
                <a:ea typeface="ＭＳ Ｐゴシック" charset="0"/>
                <a:cs typeface="Arial" charset="0"/>
              </a:rPr>
              <a:t>Mostly input file locations are catalogued in the Replica Catalog.</a:t>
            </a:r>
          </a:p>
          <a:p>
            <a:pPr marL="876300" lvl="1" indent="-419100">
              <a:lnSpc>
                <a:spcPct val="90000"/>
              </a:lnSpc>
            </a:pPr>
            <a:r>
              <a:rPr lang="en-US" sz="2000" b="0" dirty="0">
                <a:latin typeface="Arial" charset="0"/>
                <a:ea typeface="ＭＳ Ｐゴシック" charset="0"/>
                <a:cs typeface="Arial" charset="0"/>
              </a:rPr>
              <a:t>However, if inputs are on the submit host ( i.e. where Pegasus is installed), then you can pass </a:t>
            </a:r>
            <a:r>
              <a:rPr lang="en-US" sz="2000" i="1" dirty="0">
                <a:latin typeface="Arial" charset="0"/>
                <a:ea typeface="ＭＳ Ｐゴシック" charset="0"/>
                <a:cs typeface="Arial" charset="0"/>
              </a:rPr>
              <a:t>–input-</a:t>
            </a:r>
            <a:r>
              <a:rPr lang="en-US" sz="2000" i="1" dirty="0" err="1">
                <a:latin typeface="Arial" charset="0"/>
                <a:ea typeface="ＭＳ Ｐゴシック" charset="0"/>
                <a:cs typeface="Arial" charset="0"/>
              </a:rPr>
              <a:t>dir</a:t>
            </a:r>
            <a:r>
              <a:rPr lang="en-US" sz="2000" i="1" dirty="0">
                <a:latin typeface="Arial" charset="0"/>
                <a:ea typeface="ＭＳ Ｐゴシック" charset="0"/>
                <a:cs typeface="Arial" charset="0"/>
              </a:rPr>
              <a:t> </a:t>
            </a:r>
            <a:r>
              <a:rPr lang="en-US" sz="2000" b="0" dirty="0">
                <a:latin typeface="Arial" charset="0"/>
                <a:ea typeface="ＭＳ Ｐゴシック" charset="0"/>
                <a:cs typeface="Arial" charset="0"/>
              </a:rPr>
              <a:t>option to pegasus-</a:t>
            </a:r>
            <a:r>
              <a:rPr lang="en-US" sz="2000" b="0" dirty="0" smtClean="0">
                <a:latin typeface="Arial" charset="0"/>
                <a:ea typeface="ＭＳ Ｐゴシック" charset="0"/>
                <a:cs typeface="Arial" charset="0"/>
              </a:rPr>
              <a:t>plan</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smtClean="0">
                <a:latin typeface="Arial" charset="0"/>
                <a:ea typeface="ＭＳ Ｐゴシック" charset="0"/>
                <a:cs typeface="ＭＳ Ｐゴシック" charset="0"/>
              </a:rPr>
              <a:t>Scratch Directory</a:t>
            </a:r>
            <a:endParaRPr lang="en-US" sz="2400" dirty="0">
              <a:latin typeface="Arial" charset="0"/>
              <a:ea typeface="ＭＳ Ｐゴシック" charset="0"/>
              <a:cs typeface="ＭＳ Ｐゴシック" charset="0"/>
            </a:endParaRPr>
          </a:p>
          <a:p>
            <a:pPr marL="876300" lvl="1" indent="-419100">
              <a:lnSpc>
                <a:spcPct val="90000"/>
              </a:lnSpc>
            </a:pPr>
            <a:r>
              <a:rPr lang="en-US" sz="2000" b="0" dirty="0" smtClean="0">
                <a:latin typeface="Arial" charset="0"/>
                <a:ea typeface="ＭＳ Ｐゴシック" charset="0"/>
                <a:cs typeface="Arial" charset="0"/>
              </a:rPr>
              <a:t>Workflow specific directory created by the </a:t>
            </a:r>
            <a:r>
              <a:rPr lang="en-US" sz="2000" dirty="0" smtClean="0">
                <a:latin typeface="Arial" charset="0"/>
                <a:ea typeface="ＭＳ Ｐゴシック" charset="0"/>
                <a:cs typeface="Arial" charset="0"/>
              </a:rPr>
              <a:t>create-</a:t>
            </a:r>
            <a:r>
              <a:rPr lang="en-US" sz="2000" dirty="0" err="1" smtClean="0">
                <a:latin typeface="Arial" charset="0"/>
                <a:ea typeface="ＭＳ Ｐゴシック" charset="0"/>
                <a:cs typeface="Arial" charset="0"/>
              </a:rPr>
              <a:t>dir</a:t>
            </a:r>
            <a:r>
              <a:rPr lang="en-US" sz="2000" b="0" dirty="0" smtClean="0">
                <a:latin typeface="Arial" charset="0"/>
                <a:ea typeface="ＭＳ Ｐゴシック" charset="0"/>
                <a:cs typeface="Arial" charset="0"/>
              </a:rPr>
              <a:t> job on the shared filesystem of HPCC. This is where all the jobs run.</a:t>
            </a:r>
          </a:p>
          <a:p>
            <a:pPr marL="876300" lvl="1" indent="-419100">
              <a:lnSpc>
                <a:spcPct val="90000"/>
              </a:lnSpc>
            </a:pPr>
            <a:r>
              <a:rPr lang="en-US" sz="2000" b="0" dirty="0" smtClean="0">
                <a:latin typeface="Arial" charset="0"/>
                <a:ea typeface="ＭＳ Ｐゴシック" charset="0"/>
                <a:cs typeface="Arial" charset="0"/>
              </a:rPr>
              <a:t>The base directory specified in the site catalog entry for HPCC in </a:t>
            </a:r>
            <a:r>
              <a:rPr lang="en-US" sz="2000" i="1" dirty="0" err="1" smtClean="0">
                <a:latin typeface="Arial" charset="0"/>
                <a:ea typeface="ＭＳ Ｐゴシック" charset="0"/>
                <a:cs typeface="Arial" charset="0"/>
              </a:rPr>
              <a:t>sites.xml</a:t>
            </a:r>
            <a:r>
              <a:rPr lang="en-US" sz="2000" b="0" dirty="0" smtClean="0">
                <a:latin typeface="Arial" charset="0"/>
                <a:ea typeface="ＭＳ Ｐゴシック" charset="0"/>
                <a:cs typeface="Arial" charset="0"/>
              </a:rPr>
              <a:t> file. </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smtClean="0">
                <a:latin typeface="Arial" charset="0"/>
                <a:ea typeface="ＭＳ Ｐゴシック" charset="0"/>
                <a:cs typeface="ＭＳ Ｐゴシック" charset="0"/>
              </a:rPr>
              <a:t>Output Directory </a:t>
            </a:r>
            <a:endParaRPr lang="en-US" sz="2400" dirty="0">
              <a:latin typeface="Arial" charset="0"/>
              <a:ea typeface="ＭＳ Ｐゴシック" charset="0"/>
              <a:cs typeface="ＭＳ Ｐゴシック" charset="0"/>
            </a:endParaRPr>
          </a:p>
          <a:p>
            <a:pPr marL="876300" lvl="1" indent="-419100">
              <a:lnSpc>
                <a:spcPct val="90000"/>
              </a:lnSpc>
            </a:pPr>
            <a:r>
              <a:rPr lang="en-US" sz="2000" b="0" dirty="0" smtClean="0">
                <a:latin typeface="Arial" charset="0"/>
                <a:ea typeface="ＭＳ Ｐゴシック" charset="0"/>
                <a:cs typeface="Arial" charset="0"/>
              </a:rPr>
              <a:t>The output directory where the outputs of the workflow appear.</a:t>
            </a:r>
          </a:p>
          <a:p>
            <a:pPr marL="876300" lvl="1" indent="-419100">
              <a:lnSpc>
                <a:spcPct val="90000"/>
              </a:lnSpc>
            </a:pPr>
            <a:r>
              <a:rPr lang="en-US" sz="2000" b="0" dirty="0" smtClean="0">
                <a:latin typeface="Arial" charset="0"/>
                <a:ea typeface="ＭＳ Ｐゴシック" charset="0"/>
                <a:cs typeface="Arial" charset="0"/>
              </a:rPr>
              <a:t>Specified in the output site ( “</a:t>
            </a:r>
            <a:r>
              <a:rPr lang="en-US" sz="2000" i="1" dirty="0" smtClean="0">
                <a:latin typeface="Arial" charset="0"/>
                <a:ea typeface="ＭＳ Ｐゴシック" charset="0"/>
                <a:cs typeface="Arial" charset="0"/>
              </a:rPr>
              <a:t>local</a:t>
            </a:r>
            <a:r>
              <a:rPr lang="en-US" sz="2000" b="0" dirty="0" smtClean="0">
                <a:latin typeface="Arial" charset="0"/>
                <a:ea typeface="ＭＳ Ｐゴシック" charset="0"/>
                <a:cs typeface="Arial" charset="0"/>
              </a:rPr>
              <a:t>” ) entry in the </a:t>
            </a:r>
            <a:r>
              <a:rPr lang="en-US" sz="2000" i="1" dirty="0" err="1" smtClean="0">
                <a:latin typeface="Arial" charset="0"/>
                <a:ea typeface="ＭＳ Ｐゴシック" charset="0"/>
                <a:cs typeface="Arial" charset="0"/>
              </a:rPr>
              <a:t>sites.xml</a:t>
            </a:r>
            <a:r>
              <a:rPr lang="en-US" sz="2000" b="0" dirty="0" smtClean="0">
                <a:latin typeface="Arial" charset="0"/>
                <a:ea typeface="ＭＳ Ｐゴシック" charset="0"/>
                <a:cs typeface="Arial" charset="0"/>
              </a:rPr>
              <a:t> file.</a:t>
            </a:r>
          </a:p>
          <a:p>
            <a:pPr marL="876300" lvl="1" indent="-419100">
              <a:lnSpc>
                <a:spcPct val="90000"/>
              </a:lnSpc>
            </a:pPr>
            <a:r>
              <a:rPr lang="en-US" sz="2000" b="0" dirty="0" smtClean="0">
                <a:latin typeface="Arial" charset="0"/>
                <a:ea typeface="ＭＳ Ｐゴシック" charset="0"/>
                <a:cs typeface="Arial" charset="0"/>
              </a:rPr>
              <a:t>Can also be optionally specified by </a:t>
            </a:r>
            <a:r>
              <a:rPr lang="en-US" sz="2000" i="1" dirty="0" smtClean="0">
                <a:latin typeface="Arial" charset="0"/>
                <a:ea typeface="ＭＳ Ｐゴシック" charset="0"/>
                <a:cs typeface="Arial" charset="0"/>
              </a:rPr>
              <a:t>–output-</a:t>
            </a:r>
            <a:r>
              <a:rPr lang="en-US" sz="2000" i="1" dirty="0" err="1" smtClean="0">
                <a:latin typeface="Arial" charset="0"/>
                <a:ea typeface="ＭＳ Ｐゴシック" charset="0"/>
                <a:cs typeface="Arial" charset="0"/>
              </a:rPr>
              <a:t>dir</a:t>
            </a:r>
            <a:r>
              <a:rPr lang="en-US" sz="2000" i="1" dirty="0" smtClean="0">
                <a:latin typeface="Arial" charset="0"/>
                <a:ea typeface="ＭＳ Ｐゴシック" charset="0"/>
                <a:cs typeface="Arial" charset="0"/>
              </a:rPr>
              <a:t> </a:t>
            </a:r>
            <a:r>
              <a:rPr lang="en-US" sz="2000" b="0" dirty="0" smtClean="0">
                <a:latin typeface="Arial" charset="0"/>
                <a:ea typeface="ＭＳ Ｐゴシック" charset="0"/>
                <a:cs typeface="Arial" charset="0"/>
              </a:rPr>
              <a:t>option to pegasus-plan</a:t>
            </a:r>
            <a:endParaRPr lang="en-US" sz="2000" b="0" dirty="0">
              <a:latin typeface="Arial" charset="0"/>
              <a:ea typeface="ＭＳ Ｐゴシック" charset="0"/>
              <a:cs typeface="Arial" charset="0"/>
            </a:endParaRPr>
          </a:p>
        </p:txBody>
      </p:sp>
      <p:sp>
        <p:nvSpPr>
          <p:cNvPr id="74755" name="Slide Number Placeholder 1"/>
          <p:cNvSpPr>
            <a:spLocks noGrp="1"/>
          </p:cNvSpPr>
          <p:nvPr>
            <p:ph type="sldNum" sz="quarter" idx="4294967295"/>
          </p:nvPr>
        </p:nvSpPr>
        <p:spPr>
          <a:xfrm>
            <a:off x="65532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6BE9B1D-42EB-8946-9F51-01AB15A94147}" type="slidenum">
              <a:rPr lang="en-US" sz="1400"/>
              <a:pPr eaLnBrk="1" hangingPunct="1"/>
              <a:t>13</a:t>
            </a:fld>
            <a:endParaRPr lang="en-US" sz="1400"/>
          </a:p>
        </p:txBody>
      </p:sp>
    </p:spTree>
    <p:extLst>
      <p:ext uri="{BB962C8B-B14F-4D97-AF65-F5344CB8AC3E}">
        <p14:creationId xmlns:p14="http://schemas.microsoft.com/office/powerpoint/2010/main" val="4218285057"/>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Pegasus view a compute resource as?</a:t>
            </a:r>
            <a:endParaRPr lang="en-US" dirty="0"/>
          </a:p>
        </p:txBody>
      </p:sp>
      <p:sp>
        <p:nvSpPr>
          <p:cNvPr id="3" name="Content Placeholder 2"/>
          <p:cNvSpPr>
            <a:spLocks noGrp="1"/>
          </p:cNvSpPr>
          <p:nvPr>
            <p:ph idx="1"/>
          </p:nvPr>
        </p:nvSpPr>
        <p:spPr>
          <a:xfrm>
            <a:off x="457200" y="1026434"/>
            <a:ext cx="8229600" cy="4957763"/>
          </a:xfrm>
        </p:spPr>
        <p:txBody>
          <a:bodyPr>
            <a:normAutofit/>
          </a:bodyPr>
          <a:lstStyle/>
          <a:p>
            <a:r>
              <a:rPr lang="en-US" sz="2000" b="0" dirty="0" smtClean="0"/>
              <a:t>For Pegasus a compute resource or a site is associated with the following</a:t>
            </a:r>
          </a:p>
          <a:p>
            <a:pPr lvl="1"/>
            <a:r>
              <a:rPr lang="en-US" sz="1600" b="0" dirty="0" smtClean="0"/>
              <a:t>An entry point or a scheduler contact to submit jobs to </a:t>
            </a:r>
            <a:r>
              <a:rPr lang="en-US" sz="1600" b="0" dirty="0" err="1" smtClean="0"/>
              <a:t>e.g</a:t>
            </a:r>
            <a:r>
              <a:rPr lang="en-US" sz="1600" b="0" dirty="0" smtClean="0"/>
              <a:t> PBS/LSF/Condor</a:t>
            </a:r>
          </a:p>
          <a:p>
            <a:pPr lvl="1"/>
            <a:r>
              <a:rPr lang="en-US" sz="1600" b="0" dirty="0" smtClean="0"/>
              <a:t>File servers to stage data to the cluster</a:t>
            </a:r>
          </a:p>
          <a:p>
            <a:pPr lvl="1"/>
            <a:r>
              <a:rPr lang="en-US" sz="1600" b="0" dirty="0" smtClean="0"/>
              <a:t>Different types of directories on the site</a:t>
            </a:r>
          </a:p>
          <a:p>
            <a:pPr lvl="2"/>
            <a:r>
              <a:rPr lang="en-US" sz="1400" b="0" dirty="0" smtClean="0"/>
              <a:t>Shared-scratch  - shared across all the worker nodes in the site</a:t>
            </a:r>
          </a:p>
          <a:p>
            <a:pPr lvl="2"/>
            <a:r>
              <a:rPr lang="en-US" sz="1400" b="0" dirty="0" smtClean="0"/>
              <a:t>Local – a directory/filesystem local to the node where a job executes</a:t>
            </a:r>
          </a:p>
          <a:p>
            <a:pPr lvl="1"/>
            <a:r>
              <a:rPr lang="en-US" b="0" dirty="0" smtClean="0"/>
              <a:t>Site </a:t>
            </a:r>
            <a:r>
              <a:rPr lang="en-US" b="0" dirty="0"/>
              <a:t>wide information like environment variables to be set when a job is run.</a:t>
            </a:r>
          </a:p>
          <a:p>
            <a:pPr lvl="1"/>
            <a:endParaRPr lang="en-US" b="0" dirty="0"/>
          </a:p>
        </p:txBody>
      </p:sp>
      <p:pic>
        <p:nvPicPr>
          <p:cNvPr id="4" name="Picture 3" descr="OSG-SharedF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9039" y="3415090"/>
            <a:ext cx="4950580" cy="2786609"/>
          </a:xfrm>
          <a:prstGeom prst="rect">
            <a:avLst/>
          </a:prstGeom>
        </p:spPr>
      </p:pic>
    </p:spTree>
    <p:extLst>
      <p:ext uri="{BB962C8B-B14F-4D97-AF65-F5344CB8AC3E}">
        <p14:creationId xmlns:p14="http://schemas.microsoft.com/office/powerpoint/2010/main" val="14488619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2"/>
          <p:cNvSpPr>
            <a:spLocks noGrp="1"/>
          </p:cNvSpPr>
          <p:nvPr>
            <p:ph type="title"/>
          </p:nvPr>
        </p:nvSpPr>
        <p:spPr>
          <a:xfrm>
            <a:off x="361950" y="55563"/>
            <a:ext cx="8229600" cy="727075"/>
          </a:xfrm>
        </p:spPr>
        <p:txBody>
          <a:bodyPr/>
          <a:lstStyle/>
          <a:p>
            <a:pPr algn="ctr"/>
            <a:r>
              <a:rPr lang="en-US" sz="2800">
                <a:latin typeface="Arial" charset="0"/>
              </a:rPr>
              <a:t>General Workflow Execution Model</a:t>
            </a:r>
            <a:endParaRPr lang="en-US">
              <a:latin typeface="Arial" charset="0"/>
            </a:endParaRPr>
          </a:p>
        </p:txBody>
      </p:sp>
      <p:sp>
        <p:nvSpPr>
          <p:cNvPr id="4" name="Content Placeholder 3"/>
          <p:cNvSpPr>
            <a:spLocks noGrp="1"/>
          </p:cNvSpPr>
          <p:nvPr>
            <p:ph idx="1"/>
          </p:nvPr>
        </p:nvSpPr>
        <p:spPr>
          <a:xfrm>
            <a:off x="549275" y="5524500"/>
            <a:ext cx="8042275" cy="696913"/>
          </a:xfrm>
        </p:spPr>
        <p:txBody>
          <a:bodyPr/>
          <a:lstStyle/>
          <a:p>
            <a:pPr>
              <a:defRPr/>
            </a:pPr>
            <a:r>
              <a:rPr lang="en-US" sz="1800" dirty="0" smtClean="0">
                <a:solidFill>
                  <a:srgbClr val="606060"/>
                </a:solidFill>
                <a:cs typeface="+mn-cs"/>
              </a:rPr>
              <a:t>Input Data Site, Compute Site and Output Data Sites can be co-located</a:t>
            </a:r>
          </a:p>
          <a:p>
            <a:pPr lvl="1">
              <a:defRPr/>
            </a:pPr>
            <a:r>
              <a:rPr lang="en-US" sz="1400" dirty="0" smtClean="0"/>
              <a:t>Example: Input data is already present on the compute site.</a:t>
            </a:r>
            <a:endParaRPr lang="en-US" sz="1400" dirty="0"/>
          </a:p>
        </p:txBody>
      </p:sp>
      <p:pic>
        <p:nvPicPr>
          <p:cNvPr id="16387" name="Picture 1" descr="WorkflowExecutionModel.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7988" y="711200"/>
            <a:ext cx="5994400" cy="463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3"/>
          <p:cNvSpPr txBox="1">
            <a:spLocks/>
          </p:cNvSpPr>
          <p:nvPr/>
        </p:nvSpPr>
        <p:spPr>
          <a:xfrm>
            <a:off x="6330950" y="809625"/>
            <a:ext cx="2644775" cy="4298950"/>
          </a:xfrm>
          <a:prstGeom prst="rect">
            <a:avLst/>
          </a:prstGeom>
        </p:spPr>
        <p:txBody>
          <a:bodyPr/>
          <a:lst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sz="1800" dirty="0" smtClean="0">
                <a:solidFill>
                  <a:srgbClr val="606060"/>
                </a:solidFill>
                <a:cs typeface="+mn-cs"/>
              </a:rPr>
              <a:t>Most of the tasks in scientific workflow applications require POSIX file semantics</a:t>
            </a:r>
          </a:p>
          <a:p>
            <a:pPr lvl="1">
              <a:defRPr/>
            </a:pPr>
            <a:r>
              <a:rPr lang="en-US" sz="1400" dirty="0" smtClean="0"/>
              <a:t>Each task in the workflow opens one or more input files</a:t>
            </a:r>
          </a:p>
          <a:p>
            <a:pPr lvl="1">
              <a:defRPr/>
            </a:pPr>
            <a:r>
              <a:rPr lang="en-US" sz="1400" dirty="0" smtClean="0"/>
              <a:t>Read or write a portion of it and then close the file.</a:t>
            </a:r>
          </a:p>
          <a:p>
            <a:pPr>
              <a:defRPr/>
            </a:pPr>
            <a:r>
              <a:rPr lang="en-US" sz="1800" dirty="0" smtClean="0">
                <a:solidFill>
                  <a:srgbClr val="FF0000"/>
                </a:solidFill>
              </a:rPr>
              <a:t>Data Staging Site can be the shared filesystem on the compute cluster!</a:t>
            </a:r>
            <a:endParaRPr lang="en-US" sz="1800" dirty="0">
              <a:solidFill>
                <a:srgbClr val="FF0000"/>
              </a:solidFill>
            </a:endParaRPr>
          </a:p>
        </p:txBody>
      </p:sp>
    </p:spTree>
    <p:extLst>
      <p:ext uri="{BB962C8B-B14F-4D97-AF65-F5344CB8AC3E}">
        <p14:creationId xmlns:p14="http://schemas.microsoft.com/office/powerpoint/2010/main" val="599529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457199" y="41620"/>
            <a:ext cx="8229600" cy="727075"/>
          </a:xfrm>
        </p:spPr>
        <p:txBody>
          <a:bodyPr/>
          <a:lstStyle/>
          <a:p>
            <a:pPr eaLnBrk="1" hangingPunct="1"/>
            <a:r>
              <a:rPr lang="en-US" dirty="0">
                <a:latin typeface="Arial" charset="0"/>
                <a:ea typeface="ＭＳ Ｐゴシック" charset="0"/>
                <a:cs typeface="ＭＳ Ｐゴシック" charset="0"/>
              </a:rPr>
              <a:t>Supported Data Staging </a:t>
            </a:r>
            <a:r>
              <a:rPr lang="en-US" dirty="0" smtClean="0">
                <a:latin typeface="Arial" charset="0"/>
                <a:ea typeface="ＭＳ Ｐゴシック" charset="0"/>
                <a:cs typeface="ＭＳ Ｐゴシック" charset="0"/>
              </a:rPr>
              <a:t>Approaches - I</a:t>
            </a:r>
            <a:endParaRPr lang="en-US" dirty="0">
              <a:latin typeface="Arial" charset="0"/>
              <a:ea typeface="ＭＳ Ｐゴシック" charset="0"/>
              <a:cs typeface="ＭＳ Ｐゴシック" charset="0"/>
            </a:endParaRPr>
          </a:p>
        </p:txBody>
      </p:sp>
      <p:sp>
        <p:nvSpPr>
          <p:cNvPr id="77826" name="Rectangle 3"/>
          <p:cNvSpPr>
            <a:spLocks noGrp="1" noChangeArrowheads="1"/>
          </p:cNvSpPr>
          <p:nvPr>
            <p:ph idx="1"/>
          </p:nvPr>
        </p:nvSpPr>
        <p:spPr>
          <a:xfrm>
            <a:off x="457199" y="1222346"/>
            <a:ext cx="4961797" cy="1890166"/>
          </a:xfrm>
        </p:spPr>
        <p:txBody>
          <a:bodyPr>
            <a:normAutofit lnSpcReduction="10000"/>
          </a:bodyPr>
          <a:lstStyle/>
          <a:p>
            <a:pPr eaLnBrk="1" hangingPunct="1">
              <a:defRPr/>
            </a:pPr>
            <a:r>
              <a:rPr lang="en-US" sz="2000" b="0" dirty="0" smtClean="0">
                <a:latin typeface="Helvetica" charset="0"/>
              </a:rPr>
              <a:t>Worker </a:t>
            </a:r>
            <a:r>
              <a:rPr lang="en-US" sz="2000" b="0" dirty="0">
                <a:latin typeface="Helvetica" charset="0"/>
              </a:rPr>
              <a:t>nodes and the head node have a shared filesystem, usually a parallel filesystem with great </a:t>
            </a:r>
            <a:r>
              <a:rPr lang="en-US" sz="2000" b="0" dirty="0" smtClean="0">
                <a:latin typeface="Helvetica" charset="0"/>
              </a:rPr>
              <a:t>I/</a:t>
            </a:r>
            <a:r>
              <a:rPr lang="en-US" sz="2000" b="0" dirty="0">
                <a:latin typeface="Helvetica" charset="0"/>
              </a:rPr>
              <a:t>O characteristics</a:t>
            </a:r>
          </a:p>
          <a:p>
            <a:pPr eaLnBrk="1" hangingPunct="1">
              <a:defRPr/>
            </a:pPr>
            <a:r>
              <a:rPr lang="en-US" sz="2000" b="0" dirty="0">
                <a:latin typeface="Helvetica" charset="0"/>
              </a:rPr>
              <a:t>Can leverage symlinking against existing </a:t>
            </a:r>
            <a:r>
              <a:rPr lang="en-US" sz="2000" b="0" dirty="0" smtClean="0">
                <a:latin typeface="Helvetica" charset="0"/>
              </a:rPr>
              <a:t>datasets</a:t>
            </a:r>
          </a:p>
          <a:p>
            <a:pPr eaLnBrk="1" hangingPunct="1">
              <a:defRPr/>
            </a:pPr>
            <a:r>
              <a:rPr lang="en-US" sz="2000" b="0" dirty="0" smtClean="0">
                <a:latin typeface="Helvetica" charset="0"/>
              </a:rPr>
              <a:t>Staging site is the </a:t>
            </a:r>
            <a:r>
              <a:rPr lang="en-US" sz="2000" b="0" dirty="0" smtClean="0">
                <a:solidFill>
                  <a:srgbClr val="FF0000"/>
                </a:solidFill>
                <a:latin typeface="Helvetica" charset="0"/>
              </a:rPr>
              <a:t>shared-</a:t>
            </a:r>
            <a:r>
              <a:rPr lang="en-US" sz="2000" b="0" dirty="0" err="1" smtClean="0">
                <a:solidFill>
                  <a:srgbClr val="FF0000"/>
                </a:solidFill>
                <a:latin typeface="Helvetica" charset="0"/>
              </a:rPr>
              <a:t>fs</a:t>
            </a:r>
            <a:r>
              <a:rPr lang="en-US" sz="2000" b="0" dirty="0">
                <a:solidFill>
                  <a:srgbClr val="FF0000"/>
                </a:solidFill>
                <a:latin typeface="Helvetica" charset="0"/>
              </a:rPr>
              <a:t>.</a:t>
            </a:r>
            <a:endParaRPr lang="en-US" sz="2000" b="0" dirty="0">
              <a:solidFill>
                <a:srgbClr val="FFCC00"/>
              </a:solidFill>
              <a:latin typeface="Helvetica" charset="0"/>
            </a:endParaRPr>
          </a:p>
        </p:txBody>
      </p:sp>
      <p:grpSp>
        <p:nvGrpSpPr>
          <p:cNvPr id="4" name="Group 3"/>
          <p:cNvGrpSpPr/>
          <p:nvPr/>
        </p:nvGrpSpPr>
        <p:grpSpPr>
          <a:xfrm>
            <a:off x="5453192" y="1203275"/>
            <a:ext cx="3553895" cy="1662445"/>
            <a:chOff x="5453192" y="1203275"/>
            <a:chExt cx="3553895" cy="1662445"/>
          </a:xfrm>
        </p:grpSpPr>
        <p:sp>
          <p:nvSpPr>
            <p:cNvPr id="16" name="Rectangle 15"/>
            <p:cNvSpPr/>
            <p:nvPr/>
          </p:nvSpPr>
          <p:spPr bwMode="auto">
            <a:xfrm>
              <a:off x="5558533" y="1657787"/>
              <a:ext cx="990600" cy="6858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ctr"/>
            <a:lstStyle/>
            <a:p>
              <a:pPr algn="ctr">
                <a:defRPr/>
              </a:pPr>
              <a:r>
                <a:rPr lang="en-US" sz="1600" dirty="0">
                  <a:ea typeface="ＭＳ Ｐゴシック" charset="-128"/>
                  <a:cs typeface="ＭＳ Ｐゴシック" charset="-128"/>
                </a:rPr>
                <a:t>Submit</a:t>
              </a:r>
            </a:p>
            <a:p>
              <a:pPr algn="ctr">
                <a:defRPr/>
              </a:pPr>
              <a:r>
                <a:rPr lang="en-US" sz="1600" dirty="0">
                  <a:ea typeface="ＭＳ Ｐゴシック" charset="-128"/>
                  <a:cs typeface="ＭＳ Ｐゴシック" charset="-128"/>
                </a:rPr>
                <a:t>Host</a:t>
              </a:r>
            </a:p>
          </p:txBody>
        </p:sp>
        <p:sp>
          <p:nvSpPr>
            <p:cNvPr id="17" name="Rectangle 16"/>
            <p:cNvSpPr/>
            <p:nvPr/>
          </p:nvSpPr>
          <p:spPr bwMode="auto">
            <a:xfrm>
              <a:off x="7083604" y="1203275"/>
              <a:ext cx="1923483" cy="1662445"/>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b"/>
            <a:lstStyle/>
            <a:p>
              <a:pPr algn="ctr">
                <a:defRPr/>
              </a:pPr>
              <a:r>
                <a:rPr lang="en-US" sz="1600" dirty="0">
                  <a:ea typeface="ＭＳ Ｐゴシック" charset="-128"/>
                  <a:cs typeface="ＭＳ Ｐゴシック" charset="-128"/>
                </a:rPr>
                <a:t>Compute Site</a:t>
              </a:r>
            </a:p>
          </p:txBody>
        </p:sp>
        <p:sp>
          <p:nvSpPr>
            <p:cNvPr id="18" name="Can 9"/>
            <p:cNvSpPr>
              <a:spLocks noChangeArrowheads="1"/>
            </p:cNvSpPr>
            <p:nvPr/>
          </p:nvSpPr>
          <p:spPr bwMode="auto">
            <a:xfrm>
              <a:off x="7998005" y="1650463"/>
              <a:ext cx="914400" cy="685800"/>
            </a:xfrm>
            <a:prstGeom prst="can">
              <a:avLst>
                <a:gd name="adj" fmla="val 25000"/>
              </a:avLst>
            </a:prstGeom>
            <a:solidFill>
              <a:srgbClr val="0000FF"/>
            </a:solidFill>
            <a:ln w="9525">
              <a:solidFill>
                <a:schemeClr val="tx1"/>
              </a:solidFill>
              <a:round/>
              <a:headEnd/>
              <a:tailEnd/>
            </a:ln>
          </p:spPr>
          <p:txBody>
            <a:bodyPr wrap="none" anchor="ctr"/>
            <a:lstStyle/>
            <a:p>
              <a:pPr algn="ctr"/>
              <a:r>
                <a:rPr lang="en-US" sz="1600" dirty="0">
                  <a:solidFill>
                    <a:srgbClr val="FFFFFF"/>
                  </a:solidFill>
                </a:rPr>
                <a:t>Shared</a:t>
              </a:r>
            </a:p>
            <a:p>
              <a:r>
                <a:rPr lang="en-US" sz="1600" dirty="0">
                  <a:solidFill>
                    <a:srgbClr val="FFFFFF"/>
                  </a:solidFill>
                </a:rPr>
                <a:t>FS</a:t>
              </a:r>
            </a:p>
          </p:txBody>
        </p:sp>
        <p:sp>
          <p:nvSpPr>
            <p:cNvPr id="19" name="Rectangle 10"/>
            <p:cNvSpPr>
              <a:spLocks noChangeArrowheads="1"/>
            </p:cNvSpPr>
            <p:nvPr/>
          </p:nvSpPr>
          <p:spPr bwMode="auto">
            <a:xfrm>
              <a:off x="7236005" y="1459963"/>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sp>
          <p:nvSpPr>
            <p:cNvPr id="20" name="Rectangle 11"/>
            <p:cNvSpPr>
              <a:spLocks noChangeArrowheads="1"/>
            </p:cNvSpPr>
            <p:nvPr/>
          </p:nvSpPr>
          <p:spPr bwMode="auto">
            <a:xfrm>
              <a:off x="7236005" y="1965276"/>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cxnSp>
          <p:nvCxnSpPr>
            <p:cNvPr id="21" name="Straight Arrow Connector 13"/>
            <p:cNvCxnSpPr>
              <a:cxnSpLocks noChangeShapeType="1"/>
              <a:stCxn id="19" idx="3"/>
            </p:cNvCxnSpPr>
            <p:nvPr/>
          </p:nvCxnSpPr>
          <p:spPr bwMode="auto">
            <a:xfrm>
              <a:off x="7693205" y="1650463"/>
              <a:ext cx="304800" cy="238613"/>
            </a:xfrm>
            <a:prstGeom prst="straightConnector1">
              <a:avLst/>
            </a:prstGeom>
            <a:noFill/>
            <a:ln w="9525">
              <a:solidFill>
                <a:schemeClr val="bg1"/>
              </a:solidFill>
              <a:prstDash val="dash"/>
              <a:round/>
              <a:headEnd type="arrow" w="med" len="med"/>
              <a:tailEnd type="arrow" w="med" len="med"/>
            </a:ln>
          </p:spPr>
        </p:cxnSp>
        <p:cxnSp>
          <p:nvCxnSpPr>
            <p:cNvPr id="22" name="Straight Arrow Connector 16"/>
            <p:cNvCxnSpPr>
              <a:cxnSpLocks noChangeShapeType="1"/>
              <a:stCxn id="18" idx="2"/>
              <a:endCxn id="20" idx="3"/>
            </p:cNvCxnSpPr>
            <p:nvPr/>
          </p:nvCxnSpPr>
          <p:spPr bwMode="auto">
            <a:xfrm flipH="1">
              <a:off x="7693205" y="1993363"/>
              <a:ext cx="304800" cy="162413"/>
            </a:xfrm>
            <a:prstGeom prst="straightConnector1">
              <a:avLst/>
            </a:prstGeom>
            <a:noFill/>
            <a:ln w="9525">
              <a:solidFill>
                <a:schemeClr val="bg1"/>
              </a:solidFill>
              <a:prstDash val="dash"/>
              <a:round/>
              <a:headEnd type="arrow" w="med" len="med"/>
              <a:tailEnd type="arrow" w="med" len="med"/>
            </a:ln>
          </p:spPr>
        </p:cxnSp>
        <p:cxnSp>
          <p:nvCxnSpPr>
            <p:cNvPr id="23" name="Straight Arrow Connector 22"/>
            <p:cNvCxnSpPr>
              <a:cxnSpLocks noChangeShapeType="1"/>
              <a:stCxn id="16" idx="3"/>
              <a:endCxn id="20" idx="1"/>
            </p:cNvCxnSpPr>
            <p:nvPr/>
          </p:nvCxnSpPr>
          <p:spPr bwMode="auto">
            <a:xfrm>
              <a:off x="6549133" y="2000687"/>
              <a:ext cx="686872" cy="155089"/>
            </a:xfrm>
            <a:prstGeom prst="straightConnector1">
              <a:avLst/>
            </a:prstGeom>
            <a:noFill/>
            <a:ln w="9525">
              <a:solidFill>
                <a:schemeClr val="tx1"/>
              </a:solidFill>
              <a:round/>
              <a:headEnd/>
              <a:tailEnd type="arrow" w="med" len="med"/>
            </a:ln>
          </p:spPr>
        </p:cxnSp>
        <p:cxnSp>
          <p:nvCxnSpPr>
            <p:cNvPr id="24" name="Straight Arrow Connector 26"/>
            <p:cNvCxnSpPr>
              <a:cxnSpLocks noChangeShapeType="1"/>
              <a:stCxn id="16" idx="3"/>
              <a:endCxn id="19" idx="1"/>
            </p:cNvCxnSpPr>
            <p:nvPr/>
          </p:nvCxnSpPr>
          <p:spPr bwMode="auto">
            <a:xfrm flipV="1">
              <a:off x="6549133" y="1650463"/>
              <a:ext cx="686872" cy="350224"/>
            </a:xfrm>
            <a:prstGeom prst="straightConnector1">
              <a:avLst/>
            </a:prstGeom>
            <a:noFill/>
            <a:ln w="9525">
              <a:solidFill>
                <a:schemeClr val="tx1"/>
              </a:solidFill>
              <a:round/>
              <a:headEnd/>
              <a:tailEnd type="arrow" w="med" len="med"/>
            </a:ln>
          </p:spPr>
        </p:cxnSp>
        <p:sp>
          <p:nvSpPr>
            <p:cNvPr id="25" name="TextBox 24"/>
            <p:cNvSpPr txBox="1"/>
            <p:nvPr/>
          </p:nvSpPr>
          <p:spPr bwMode="auto">
            <a:xfrm>
              <a:off x="5453192" y="2296305"/>
              <a:ext cx="1299304" cy="307777"/>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lang="en-US" sz="1400" b="1" noProof="0" dirty="0" err="1" smtClean="0">
                  <a:latin typeface="Arial" pitchFamily="34" charset="0"/>
                  <a:ea typeface="+mj-ea"/>
                  <a:cs typeface="Arial" pitchFamily="34" charset="0"/>
                </a:rPr>
                <a:t>hpc</a:t>
              </a:r>
              <a:r>
                <a:rPr lang="en-US" sz="1400" b="1" noProof="0" dirty="0" smtClean="0">
                  <a:latin typeface="Arial" pitchFamily="34" charset="0"/>
                  <a:ea typeface="+mj-ea"/>
                  <a:cs typeface="Arial" pitchFamily="34" charset="0"/>
                </a:rPr>
                <a:t>-pegasus</a:t>
              </a:r>
              <a:endParaRPr kumimoji="0" lang="en-US" sz="14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endParaRPr>
            </a:p>
          </p:txBody>
        </p:sp>
      </p:grpSp>
      <p:sp>
        <p:nvSpPr>
          <p:cNvPr id="77830" name="TextBox 77829"/>
          <p:cNvSpPr txBox="1"/>
          <p:nvPr/>
        </p:nvSpPr>
        <p:spPr bwMode="auto">
          <a:xfrm>
            <a:off x="198086" y="822236"/>
            <a:ext cx="7782150"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smtClean="0">
                <a:latin typeface="Helvetica" charset="0"/>
              </a:rPr>
              <a:t>Shared Filesystem setup (typical of XSEDE and HPC sites)</a:t>
            </a:r>
            <a:endParaRPr lang="en-US" sz="2000" b="1" dirty="0">
              <a:latin typeface="Helvetica" charset="0"/>
            </a:endParaRPr>
          </a:p>
        </p:txBody>
      </p:sp>
      <p:sp>
        <p:nvSpPr>
          <p:cNvPr id="42" name="TextBox 41"/>
          <p:cNvSpPr txBox="1"/>
          <p:nvPr/>
        </p:nvSpPr>
        <p:spPr bwMode="auto">
          <a:xfrm>
            <a:off x="198086" y="3364481"/>
            <a:ext cx="8945914"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smtClean="0">
                <a:latin typeface="Helvetica" charset="0"/>
              </a:rPr>
              <a:t>Non-shared </a:t>
            </a:r>
            <a:r>
              <a:rPr lang="en-US" sz="2000" b="1" dirty="0">
                <a:latin typeface="Helvetica" charset="0"/>
              </a:rPr>
              <a:t>filesystem setup </a:t>
            </a:r>
            <a:r>
              <a:rPr lang="en-US" sz="2000" b="1" dirty="0" smtClean="0">
                <a:latin typeface="Helvetica" charset="0"/>
              </a:rPr>
              <a:t>with staging site (typical of OSG and EC 2)</a:t>
            </a:r>
            <a:endParaRPr lang="en-US" sz="2000" b="1" dirty="0">
              <a:latin typeface="Helvetica" charset="0"/>
            </a:endParaRPr>
          </a:p>
        </p:txBody>
      </p:sp>
      <p:sp>
        <p:nvSpPr>
          <p:cNvPr id="43" name="Rectangle 3"/>
          <p:cNvSpPr txBox="1">
            <a:spLocks noChangeArrowheads="1"/>
          </p:cNvSpPr>
          <p:nvPr/>
        </p:nvSpPr>
        <p:spPr>
          <a:xfrm>
            <a:off x="457199" y="3879687"/>
            <a:ext cx="4995993" cy="1890166"/>
          </a:xfrm>
          <a:prstGeom prst="rect">
            <a:avLst/>
          </a:prstGeom>
        </p:spPr>
        <p:txBody>
          <a:bodyPr>
            <a:normAutofit/>
          </a:bodyPr>
          <a:lstStyle>
            <a:lvl1pPr marL="342900" indent="-342900" algn="l" defTabSz="457200" rtl="0" eaLnBrk="0" fontAlgn="base" hangingPunct="0">
              <a:spcBef>
                <a:spcPct val="20000"/>
              </a:spcBef>
              <a:spcAft>
                <a:spcPct val="0"/>
              </a:spcAft>
              <a:buFont typeface="Wingdings" pitchFamily="2" charset="2"/>
              <a:buChar char="§"/>
              <a:defRPr sz="2200" b="1" kern="1200" baseline="0">
                <a:solidFill>
                  <a:schemeClr val="bg1"/>
                </a:solidFill>
                <a:latin typeface="Arial" pitchFamily="34" charset="0"/>
                <a:ea typeface="+mn-ea"/>
                <a:cs typeface="Arial" pitchFamily="34" charset="0"/>
              </a:defRPr>
            </a:lvl1pPr>
            <a:lvl2pPr marL="742950" indent="-285750" algn="l" defTabSz="457200" rtl="0" eaLnBrk="0" fontAlgn="base" hangingPunct="0">
              <a:spcBef>
                <a:spcPct val="20000"/>
              </a:spcBef>
              <a:spcAft>
                <a:spcPct val="0"/>
              </a:spcAft>
              <a:buFont typeface="Arial" pitchFamily="34" charset="0"/>
              <a:buChar char="–"/>
              <a:defRPr sz="2000" b="1" kern="1200">
                <a:solidFill>
                  <a:schemeClr val="bg1"/>
                </a:solidFill>
                <a:latin typeface="Arial" pitchFamily="34" charset="0"/>
                <a:ea typeface="+mn-ea"/>
                <a:cs typeface="Arial" pitchFamily="34" charset="0"/>
              </a:defRPr>
            </a:lvl2pPr>
            <a:lvl3pPr marL="1143000" indent="-228600" algn="l" defTabSz="457200" rtl="0" eaLnBrk="0" fontAlgn="base" hangingPunct="0">
              <a:spcBef>
                <a:spcPct val="20000"/>
              </a:spcBef>
              <a:spcAft>
                <a:spcPct val="0"/>
              </a:spcAft>
              <a:buFont typeface="Arial" pitchFamily="34" charset="0"/>
              <a:buChar char="•"/>
              <a:defRPr sz="1800" b="1" kern="1200">
                <a:solidFill>
                  <a:schemeClr val="bg1"/>
                </a:solidFill>
                <a:latin typeface="Arial" pitchFamily="34" charset="0"/>
                <a:ea typeface="+mn-ea"/>
                <a:cs typeface="Arial" pitchFamily="34" charset="0"/>
              </a:defRPr>
            </a:lvl3pPr>
            <a:lvl4pPr marL="1600200" indent="-228600" algn="l" defTabSz="457200" rtl="0" eaLnBrk="0" fontAlgn="base" hangingPunct="0">
              <a:spcBef>
                <a:spcPct val="20000"/>
              </a:spcBef>
              <a:spcAft>
                <a:spcPct val="0"/>
              </a:spcAft>
              <a:buFontTx/>
              <a:buNone/>
              <a:defRPr sz="1600" b="1" kern="1200">
                <a:solidFill>
                  <a:schemeClr val="bg1"/>
                </a:solidFill>
                <a:latin typeface="Arial" pitchFamily="34" charset="0"/>
                <a:ea typeface="+mn-ea"/>
                <a:cs typeface="Arial" pitchFamily="34" charset="0"/>
              </a:defRPr>
            </a:lvl4pPr>
            <a:lvl5pPr marL="2057400" indent="-228600" algn="l" defTabSz="457200" rtl="0" eaLnBrk="0" fontAlgn="base" hangingPunct="0">
              <a:spcBef>
                <a:spcPct val="20000"/>
              </a:spcBef>
              <a:spcAft>
                <a:spcPct val="0"/>
              </a:spcAft>
              <a:buFontTx/>
              <a:buNone/>
              <a:defRPr sz="1400" b="1" kern="1200">
                <a:solidFill>
                  <a:schemeClr val="bg1"/>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eaLnBrk="1" hangingPunct="1">
              <a:defRPr/>
            </a:pPr>
            <a:r>
              <a:rPr lang="en-US" sz="2000" b="0" dirty="0">
                <a:latin typeface="Helvetica" charset="0"/>
              </a:rPr>
              <a:t>Worker nodes don’t share a filesystem.</a:t>
            </a:r>
          </a:p>
          <a:p>
            <a:pPr eaLnBrk="1" hangingPunct="1">
              <a:defRPr/>
            </a:pPr>
            <a:r>
              <a:rPr lang="en-US" sz="2000" b="0" dirty="0">
                <a:latin typeface="Helvetica" charset="0"/>
              </a:rPr>
              <a:t>Data is pulled from / pushed to the existing storage element</a:t>
            </a:r>
            <a:r>
              <a:rPr lang="en-US" sz="2000" b="0" dirty="0" smtClean="0">
                <a:latin typeface="Helvetica" charset="0"/>
              </a:rPr>
              <a:t>.</a:t>
            </a:r>
          </a:p>
          <a:p>
            <a:pPr eaLnBrk="1" hangingPunct="1">
              <a:defRPr/>
            </a:pPr>
            <a:r>
              <a:rPr lang="en-US" sz="2000" b="0" dirty="0" smtClean="0">
                <a:latin typeface="Helvetica" charset="0"/>
              </a:rPr>
              <a:t>A separate staging site such as </a:t>
            </a:r>
            <a:r>
              <a:rPr lang="en-US" sz="2000" b="0" dirty="0" smtClean="0">
                <a:solidFill>
                  <a:srgbClr val="FF0000"/>
                </a:solidFill>
                <a:latin typeface="Helvetica" charset="0"/>
              </a:rPr>
              <a:t>S3</a:t>
            </a:r>
            <a:r>
              <a:rPr lang="en-US" sz="2000" b="0" dirty="0" smtClean="0">
                <a:solidFill>
                  <a:srgbClr val="FFCC00"/>
                </a:solidFill>
                <a:latin typeface="Helvetica" charset="0"/>
              </a:rPr>
              <a:t>.</a:t>
            </a:r>
            <a:endParaRPr lang="en-US" sz="2000" b="0" dirty="0">
              <a:solidFill>
                <a:srgbClr val="FFCC00"/>
              </a:solidFill>
              <a:latin typeface="Helvetica" charset="0"/>
            </a:endParaRPr>
          </a:p>
          <a:p>
            <a:pPr eaLnBrk="1" hangingPunct="1">
              <a:defRPr/>
            </a:pPr>
            <a:endParaRPr lang="en-US" sz="2000" b="0" dirty="0">
              <a:latin typeface="Helvetica" charset="0"/>
            </a:endParaRPr>
          </a:p>
        </p:txBody>
      </p:sp>
      <p:grpSp>
        <p:nvGrpSpPr>
          <p:cNvPr id="10" name="Group 9"/>
          <p:cNvGrpSpPr/>
          <p:nvPr/>
        </p:nvGrpSpPr>
        <p:grpSpPr>
          <a:xfrm>
            <a:off x="5418996" y="3879687"/>
            <a:ext cx="3926003" cy="1701859"/>
            <a:chOff x="5418996" y="3879687"/>
            <a:chExt cx="3926003" cy="1701859"/>
          </a:xfrm>
        </p:grpSpPr>
        <p:sp>
          <p:nvSpPr>
            <p:cNvPr id="45" name="Rectangle 44"/>
            <p:cNvSpPr/>
            <p:nvPr/>
          </p:nvSpPr>
          <p:spPr bwMode="auto">
            <a:xfrm>
              <a:off x="6641709" y="3879687"/>
              <a:ext cx="1338528" cy="151403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b"/>
            <a:lstStyle/>
            <a:p>
              <a:pPr algn="ctr">
                <a:defRPr/>
              </a:pPr>
              <a:r>
                <a:rPr lang="en-US" sz="1600" dirty="0">
                  <a:ea typeface="ＭＳ Ｐゴシック" charset="-128"/>
                  <a:cs typeface="ＭＳ Ｐゴシック" charset="-128"/>
                </a:rPr>
                <a:t>Compute Site</a:t>
              </a:r>
            </a:p>
          </p:txBody>
        </p:sp>
        <p:sp>
          <p:nvSpPr>
            <p:cNvPr id="44" name="Rectangle 43"/>
            <p:cNvSpPr/>
            <p:nvPr/>
          </p:nvSpPr>
          <p:spPr bwMode="auto">
            <a:xfrm>
              <a:off x="5418996" y="4278992"/>
              <a:ext cx="990600" cy="6858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ctr"/>
            <a:lstStyle/>
            <a:p>
              <a:pPr algn="ctr">
                <a:defRPr/>
              </a:pPr>
              <a:r>
                <a:rPr lang="en-US" sz="1600" dirty="0">
                  <a:ea typeface="ＭＳ Ｐゴシック" charset="-128"/>
                  <a:cs typeface="ＭＳ Ｐゴシック" charset="-128"/>
                </a:rPr>
                <a:t>Submit</a:t>
              </a:r>
            </a:p>
            <a:p>
              <a:pPr algn="ctr">
                <a:defRPr/>
              </a:pPr>
              <a:r>
                <a:rPr lang="en-US" sz="1600" dirty="0">
                  <a:ea typeface="ＭＳ Ｐゴシック" charset="-128"/>
                  <a:cs typeface="ＭＳ Ｐゴシック" charset="-128"/>
                </a:rPr>
                <a:t>Host</a:t>
              </a:r>
            </a:p>
          </p:txBody>
        </p:sp>
        <p:sp>
          <p:nvSpPr>
            <p:cNvPr id="46" name="Can 9"/>
            <p:cNvSpPr>
              <a:spLocks noChangeArrowheads="1"/>
            </p:cNvSpPr>
            <p:nvPr/>
          </p:nvSpPr>
          <p:spPr bwMode="auto">
            <a:xfrm>
              <a:off x="8092687" y="4340873"/>
              <a:ext cx="914400" cy="685800"/>
            </a:xfrm>
            <a:prstGeom prst="can">
              <a:avLst>
                <a:gd name="adj" fmla="val 25000"/>
              </a:avLst>
            </a:prstGeom>
            <a:solidFill>
              <a:srgbClr val="0000FF"/>
            </a:solidFill>
            <a:ln w="9525">
              <a:solidFill>
                <a:schemeClr val="tx1"/>
              </a:solidFill>
              <a:round/>
              <a:headEnd/>
              <a:tailEnd/>
            </a:ln>
          </p:spPr>
          <p:txBody>
            <a:bodyPr wrap="none" anchor="ctr"/>
            <a:lstStyle/>
            <a:p>
              <a:pPr algn="ctr"/>
              <a:r>
                <a:rPr lang="en-US" sz="1600" dirty="0" smtClean="0">
                  <a:solidFill>
                    <a:srgbClr val="FFFFFF"/>
                  </a:solidFill>
                </a:rPr>
                <a:t>Staging</a:t>
              </a:r>
            </a:p>
            <a:p>
              <a:pPr algn="ctr"/>
              <a:r>
                <a:rPr lang="en-US" sz="1600" dirty="0" smtClean="0">
                  <a:solidFill>
                    <a:srgbClr val="FFFFFF"/>
                  </a:solidFill>
                </a:rPr>
                <a:t>Site</a:t>
              </a:r>
              <a:endParaRPr lang="en-US" sz="1600" dirty="0">
                <a:solidFill>
                  <a:srgbClr val="FFFFFF"/>
                </a:solidFill>
              </a:endParaRPr>
            </a:p>
          </p:txBody>
        </p:sp>
        <p:sp>
          <p:nvSpPr>
            <p:cNvPr id="47" name="Rectangle 10"/>
            <p:cNvSpPr>
              <a:spLocks noChangeArrowheads="1"/>
            </p:cNvSpPr>
            <p:nvPr/>
          </p:nvSpPr>
          <p:spPr bwMode="auto">
            <a:xfrm>
              <a:off x="7073164" y="4151074"/>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sp>
          <p:nvSpPr>
            <p:cNvPr id="48" name="Rectangle 11"/>
            <p:cNvSpPr>
              <a:spLocks noChangeArrowheads="1"/>
            </p:cNvSpPr>
            <p:nvPr/>
          </p:nvSpPr>
          <p:spPr bwMode="auto">
            <a:xfrm>
              <a:off x="7073164" y="4656387"/>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cxnSp>
          <p:nvCxnSpPr>
            <p:cNvPr id="49" name="Straight Arrow Connector 13"/>
            <p:cNvCxnSpPr>
              <a:cxnSpLocks noChangeShapeType="1"/>
              <a:stCxn id="47" idx="3"/>
            </p:cNvCxnSpPr>
            <p:nvPr/>
          </p:nvCxnSpPr>
          <p:spPr bwMode="auto">
            <a:xfrm>
              <a:off x="7530364" y="4341574"/>
              <a:ext cx="562323" cy="190500"/>
            </a:xfrm>
            <a:prstGeom prst="straightConnector1">
              <a:avLst/>
            </a:prstGeom>
            <a:noFill/>
            <a:ln w="9525">
              <a:solidFill>
                <a:schemeClr val="bg1"/>
              </a:solidFill>
              <a:prstDash val="dash"/>
              <a:round/>
              <a:headEnd type="arrow" w="med" len="med"/>
              <a:tailEnd type="arrow" w="med" len="med"/>
            </a:ln>
          </p:spPr>
        </p:cxnSp>
        <p:cxnSp>
          <p:nvCxnSpPr>
            <p:cNvPr id="50" name="Straight Arrow Connector 16"/>
            <p:cNvCxnSpPr>
              <a:cxnSpLocks noChangeShapeType="1"/>
              <a:endCxn id="48" idx="3"/>
            </p:cNvCxnSpPr>
            <p:nvPr/>
          </p:nvCxnSpPr>
          <p:spPr bwMode="auto">
            <a:xfrm flipH="1">
              <a:off x="7530364" y="4846887"/>
              <a:ext cx="562323" cy="0"/>
            </a:xfrm>
            <a:prstGeom prst="straightConnector1">
              <a:avLst/>
            </a:prstGeom>
            <a:noFill/>
            <a:ln w="9525">
              <a:solidFill>
                <a:schemeClr val="bg1"/>
              </a:solidFill>
              <a:prstDash val="dash"/>
              <a:round/>
              <a:headEnd type="arrow" w="med" len="med"/>
              <a:tailEnd type="arrow" w="med" len="med"/>
            </a:ln>
          </p:spPr>
        </p:cxnSp>
        <p:cxnSp>
          <p:nvCxnSpPr>
            <p:cNvPr id="51" name="Straight Arrow Connector 50"/>
            <p:cNvCxnSpPr>
              <a:cxnSpLocks noChangeShapeType="1"/>
              <a:stCxn id="44" idx="3"/>
              <a:endCxn id="48" idx="1"/>
            </p:cNvCxnSpPr>
            <p:nvPr/>
          </p:nvCxnSpPr>
          <p:spPr bwMode="auto">
            <a:xfrm>
              <a:off x="6409596" y="4621892"/>
              <a:ext cx="663568" cy="224995"/>
            </a:xfrm>
            <a:prstGeom prst="straightConnector1">
              <a:avLst/>
            </a:prstGeom>
            <a:noFill/>
            <a:ln w="9525">
              <a:solidFill>
                <a:schemeClr val="tx1"/>
              </a:solidFill>
              <a:round/>
              <a:headEnd/>
              <a:tailEnd type="arrow" w="med" len="med"/>
            </a:ln>
          </p:spPr>
        </p:cxnSp>
        <p:cxnSp>
          <p:nvCxnSpPr>
            <p:cNvPr id="52" name="Straight Arrow Connector 26"/>
            <p:cNvCxnSpPr>
              <a:cxnSpLocks noChangeShapeType="1"/>
              <a:stCxn id="44" idx="3"/>
              <a:endCxn id="47" idx="1"/>
            </p:cNvCxnSpPr>
            <p:nvPr/>
          </p:nvCxnSpPr>
          <p:spPr bwMode="auto">
            <a:xfrm flipV="1">
              <a:off x="6409596" y="4341574"/>
              <a:ext cx="663568" cy="280318"/>
            </a:xfrm>
            <a:prstGeom prst="straightConnector1">
              <a:avLst/>
            </a:prstGeom>
            <a:noFill/>
            <a:ln w="9525">
              <a:solidFill>
                <a:schemeClr val="tx1"/>
              </a:solidFill>
              <a:round/>
              <a:headEnd/>
              <a:tailEnd type="arrow" w="med" len="med"/>
            </a:ln>
          </p:spPr>
        </p:cxnSp>
        <p:sp>
          <p:nvSpPr>
            <p:cNvPr id="65" name="TextBox 64"/>
            <p:cNvSpPr txBox="1"/>
            <p:nvPr/>
          </p:nvSpPr>
          <p:spPr bwMode="auto">
            <a:xfrm>
              <a:off x="7765281" y="4996770"/>
              <a:ext cx="1579718" cy="584776"/>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marL="0" marR="0" indent="0" algn="ctr" defTabSz="457200" rtl="0" eaLnBrk="0" fontAlgn="base" latinLnBrk="0" hangingPunct="0">
                <a:lnSpc>
                  <a:spcPct val="100000"/>
                </a:lnSpc>
                <a:spcBef>
                  <a:spcPct val="0"/>
                </a:spcBef>
                <a:spcAft>
                  <a:spcPct val="0"/>
                </a:spcAft>
                <a:buClrTx/>
                <a:buSzTx/>
                <a:buFontTx/>
                <a:buNone/>
                <a:tabLst/>
              </a:pPr>
              <a:r>
                <a:rPr lang="en-US" sz="1600" b="1" dirty="0" smtClean="0">
                  <a:latin typeface="Arial" pitchFamily="34" charset="0"/>
                  <a:ea typeface="+mj-ea"/>
                  <a:cs typeface="Arial" pitchFamily="34" charset="0"/>
                </a:rPr>
                <a:t>Amazon </a:t>
              </a:r>
            </a:p>
            <a:p>
              <a:pPr marL="0" marR="0" indent="0" algn="ctr" defTabSz="457200" rtl="0" eaLnBrk="0" fontAlgn="base" latinLnBrk="0" hangingPunct="0">
                <a:lnSpc>
                  <a:spcPct val="100000"/>
                </a:lnSpc>
                <a:spcBef>
                  <a:spcPct val="0"/>
                </a:spcBef>
                <a:spcAft>
                  <a:spcPct val="0"/>
                </a:spcAft>
                <a:buClrTx/>
                <a:buSzTx/>
                <a:buFontTx/>
                <a:buNone/>
                <a:tabLst/>
              </a:pPr>
              <a:r>
                <a:rPr lang="en-US" sz="1600" b="1" dirty="0" smtClean="0">
                  <a:latin typeface="Arial" pitchFamily="34" charset="0"/>
                  <a:ea typeface="+mj-ea"/>
                  <a:cs typeface="Arial" pitchFamily="34" charset="0"/>
                </a:rPr>
                <a:t>EC2 with S3</a:t>
              </a:r>
              <a:endParaRPr kumimoji="0" lang="en-US" sz="16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endParaRPr>
            </a:p>
          </p:txBody>
        </p:sp>
      </p:grpSp>
      <p:grpSp>
        <p:nvGrpSpPr>
          <p:cNvPr id="8" name="Group 7"/>
          <p:cNvGrpSpPr/>
          <p:nvPr/>
        </p:nvGrpSpPr>
        <p:grpSpPr>
          <a:xfrm>
            <a:off x="6066696" y="5581546"/>
            <a:ext cx="1447800" cy="584200"/>
            <a:chOff x="6066696" y="5581546"/>
            <a:chExt cx="1447800" cy="584200"/>
          </a:xfrm>
        </p:grpSpPr>
        <p:cxnSp>
          <p:nvCxnSpPr>
            <p:cNvPr id="66" name="Straight Arrow Connector 34"/>
            <p:cNvCxnSpPr>
              <a:cxnSpLocks noChangeShapeType="1"/>
            </p:cNvCxnSpPr>
            <p:nvPr/>
          </p:nvCxnSpPr>
          <p:spPr bwMode="auto">
            <a:xfrm>
              <a:off x="6828696" y="5802209"/>
              <a:ext cx="685800" cy="0"/>
            </a:xfrm>
            <a:prstGeom prst="straightConnector1">
              <a:avLst/>
            </a:prstGeom>
            <a:noFill/>
            <a:ln w="9525">
              <a:solidFill>
                <a:schemeClr val="tx1"/>
              </a:solidFill>
              <a:round/>
              <a:headEnd/>
              <a:tailEnd type="arrow" w="med" len="med"/>
            </a:ln>
          </p:spPr>
        </p:cxnSp>
        <p:cxnSp>
          <p:nvCxnSpPr>
            <p:cNvPr id="67" name="Straight Arrow Connector 36"/>
            <p:cNvCxnSpPr>
              <a:cxnSpLocks noChangeShapeType="1"/>
            </p:cNvCxnSpPr>
            <p:nvPr/>
          </p:nvCxnSpPr>
          <p:spPr bwMode="auto">
            <a:xfrm>
              <a:off x="6828696" y="6030809"/>
              <a:ext cx="685800" cy="0"/>
            </a:xfrm>
            <a:prstGeom prst="straightConnector1">
              <a:avLst/>
            </a:prstGeom>
            <a:noFill/>
            <a:ln w="9525">
              <a:solidFill>
                <a:schemeClr val="tx1"/>
              </a:solidFill>
              <a:prstDash val="dash"/>
              <a:round/>
              <a:headEnd/>
              <a:tailEnd type="arrow" w="med" len="med"/>
            </a:ln>
          </p:spPr>
        </p:cxnSp>
        <p:sp>
          <p:nvSpPr>
            <p:cNvPr id="68" name="TextBox 40"/>
            <p:cNvSpPr txBox="1">
              <a:spLocks noChangeArrowheads="1"/>
            </p:cNvSpPr>
            <p:nvPr/>
          </p:nvSpPr>
          <p:spPr bwMode="auto">
            <a:xfrm>
              <a:off x="6066696" y="5581546"/>
              <a:ext cx="6858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pPr algn="r"/>
              <a:r>
                <a:rPr lang="en-US" sz="1600" dirty="0"/>
                <a:t>Jobs</a:t>
              </a:r>
            </a:p>
            <a:p>
              <a:pPr algn="r"/>
              <a:r>
                <a:rPr lang="en-US" sz="1600" dirty="0"/>
                <a:t>Data</a:t>
              </a:r>
            </a:p>
          </p:txBody>
        </p:sp>
      </p:grpSp>
      <p:sp>
        <p:nvSpPr>
          <p:cNvPr id="33" name="TextBox 32"/>
          <p:cNvSpPr txBox="1"/>
          <p:nvPr/>
        </p:nvSpPr>
        <p:spPr bwMode="auto">
          <a:xfrm>
            <a:off x="7758378" y="1111047"/>
            <a:ext cx="1385622" cy="584776"/>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lang="en-US" sz="1600" b="1" dirty="0" smtClean="0">
                <a:latin typeface="Arial" pitchFamily="34" charset="0"/>
                <a:ea typeface="+mj-ea"/>
                <a:cs typeface="Arial" pitchFamily="34" charset="0"/>
              </a:rPr>
              <a:t>USC HPCC</a:t>
            </a:r>
          </a:p>
          <a:p>
            <a:pPr marL="0" marR="0" indent="0" algn="l" defTabSz="457200" rtl="0" eaLnBrk="0" fontAlgn="base" latinLnBrk="0" hangingPunct="0">
              <a:lnSpc>
                <a:spcPct val="100000"/>
              </a:lnSpc>
              <a:spcBef>
                <a:spcPct val="0"/>
              </a:spcBef>
              <a:spcAft>
                <a:spcPct val="0"/>
              </a:spcAft>
              <a:buClrTx/>
              <a:buSzTx/>
              <a:buFontTx/>
              <a:buNone/>
              <a:tabLst/>
            </a:pPr>
            <a:r>
              <a:rPr kumimoji="0" lang="en-US" sz="16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rPr>
              <a:t>Cluster</a:t>
            </a:r>
          </a:p>
        </p:txBody>
      </p:sp>
    </p:spTree>
    <p:extLst>
      <p:ext uri="{BB962C8B-B14F-4D97-AF65-F5344CB8AC3E}">
        <p14:creationId xmlns:p14="http://schemas.microsoft.com/office/powerpoint/2010/main" val="131512063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457199" y="41620"/>
            <a:ext cx="8229600" cy="727075"/>
          </a:xfrm>
        </p:spPr>
        <p:txBody>
          <a:bodyPr/>
          <a:lstStyle/>
          <a:p>
            <a:pPr eaLnBrk="1" hangingPunct="1"/>
            <a:r>
              <a:rPr lang="en-US" dirty="0">
                <a:latin typeface="Arial" charset="0"/>
                <a:ea typeface="ＭＳ Ｐゴシック" charset="0"/>
                <a:cs typeface="ＭＳ Ｐゴシック" charset="0"/>
              </a:rPr>
              <a:t>Supported Data Staging </a:t>
            </a:r>
            <a:r>
              <a:rPr lang="en-US" dirty="0" smtClean="0">
                <a:latin typeface="Arial" charset="0"/>
                <a:ea typeface="ＭＳ Ｐゴシック" charset="0"/>
                <a:cs typeface="ＭＳ Ｐゴシック" charset="0"/>
              </a:rPr>
              <a:t>Approaches - II</a:t>
            </a:r>
            <a:endParaRPr lang="en-US" dirty="0">
              <a:latin typeface="Arial" charset="0"/>
              <a:ea typeface="ＭＳ Ｐゴシック" charset="0"/>
              <a:cs typeface="ＭＳ Ｐゴシック" charset="0"/>
            </a:endParaRPr>
          </a:p>
        </p:txBody>
      </p:sp>
      <p:sp>
        <p:nvSpPr>
          <p:cNvPr id="77826" name="Rectangle 3"/>
          <p:cNvSpPr>
            <a:spLocks noGrp="1" noChangeArrowheads="1"/>
          </p:cNvSpPr>
          <p:nvPr>
            <p:ph idx="1"/>
          </p:nvPr>
        </p:nvSpPr>
        <p:spPr>
          <a:xfrm>
            <a:off x="457199" y="1222346"/>
            <a:ext cx="4961797" cy="1890166"/>
          </a:xfrm>
        </p:spPr>
        <p:txBody>
          <a:bodyPr>
            <a:normAutofit fontScale="92500"/>
          </a:bodyPr>
          <a:lstStyle/>
          <a:p>
            <a:pPr eaLnBrk="1" hangingPunct="1">
              <a:defRPr/>
            </a:pPr>
            <a:r>
              <a:rPr lang="en-US" sz="2000" b="0" dirty="0">
                <a:latin typeface="Helvetica" charset="0"/>
              </a:rPr>
              <a:t>Worker nodes don’t share a filesystem</a:t>
            </a:r>
          </a:p>
          <a:p>
            <a:pPr eaLnBrk="1" hangingPunct="1">
              <a:defRPr/>
            </a:pPr>
            <a:r>
              <a:rPr lang="en-US" sz="2000" b="0" dirty="0">
                <a:latin typeface="Helvetica" charset="0"/>
              </a:rPr>
              <a:t>Symlink against datasets available locally</a:t>
            </a:r>
          </a:p>
          <a:p>
            <a:pPr eaLnBrk="1" hangingPunct="1">
              <a:defRPr/>
            </a:pPr>
            <a:r>
              <a:rPr lang="en-US" sz="2000" b="0" dirty="0">
                <a:latin typeface="Helvetica" charset="0"/>
              </a:rPr>
              <a:t>Data is pulled from / pushed to the submit host via Condor file </a:t>
            </a:r>
            <a:r>
              <a:rPr lang="en-US" sz="2000" b="0" dirty="0" smtClean="0">
                <a:latin typeface="Helvetica" charset="0"/>
              </a:rPr>
              <a:t>transfers</a:t>
            </a:r>
          </a:p>
          <a:p>
            <a:pPr eaLnBrk="1" hangingPunct="1">
              <a:defRPr/>
            </a:pPr>
            <a:r>
              <a:rPr lang="en-US" sz="2000" b="0" dirty="0">
                <a:latin typeface="Helvetica" charset="0"/>
              </a:rPr>
              <a:t>Staging site is the </a:t>
            </a:r>
            <a:r>
              <a:rPr lang="en-US" sz="2000" b="0" dirty="0" smtClean="0">
                <a:solidFill>
                  <a:srgbClr val="FF0000"/>
                </a:solidFill>
                <a:latin typeface="Helvetica" charset="0"/>
              </a:rPr>
              <a:t>submit host.</a:t>
            </a:r>
            <a:endParaRPr lang="en-US" sz="2000" b="0" dirty="0">
              <a:solidFill>
                <a:srgbClr val="FFCC00"/>
              </a:solidFill>
              <a:latin typeface="Helvetica" charset="0"/>
            </a:endParaRPr>
          </a:p>
          <a:p>
            <a:pPr eaLnBrk="1" hangingPunct="1">
              <a:defRPr/>
            </a:pPr>
            <a:endParaRPr lang="en-US" sz="2000" b="0" dirty="0">
              <a:latin typeface="Helvetica" charset="0"/>
            </a:endParaRPr>
          </a:p>
        </p:txBody>
      </p:sp>
      <p:sp>
        <p:nvSpPr>
          <p:cNvPr id="5" name="Shape 2"/>
          <p:cNvSpPr txBox="1">
            <a:spLocks/>
          </p:cNvSpPr>
          <p:nvPr/>
        </p:nvSpPr>
        <p:spPr bwMode="auto">
          <a:xfrm>
            <a:off x="3125880" y="4112761"/>
            <a:ext cx="5799643" cy="1239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smtClean="0">
                <a:solidFill>
                  <a:srgbClr val="FFCC00"/>
                </a:solidFill>
                <a:latin typeface="Arial"/>
                <a:cs typeface="Arial"/>
              </a:rPr>
              <a:t>Using Pegasus allows you to move from one deployment to another without changing the workflow description!</a:t>
            </a:r>
            <a:endParaRPr lang="en-US" sz="2000" b="1" dirty="0">
              <a:solidFill>
                <a:srgbClr val="FFCC00"/>
              </a:solidFill>
              <a:latin typeface="Arial"/>
              <a:cs typeface="Arial"/>
            </a:endParaRPr>
          </a:p>
        </p:txBody>
      </p:sp>
      <p:sp>
        <p:nvSpPr>
          <p:cNvPr id="77830" name="TextBox 77829"/>
          <p:cNvSpPr txBox="1"/>
          <p:nvPr/>
        </p:nvSpPr>
        <p:spPr bwMode="auto">
          <a:xfrm>
            <a:off x="198086" y="822236"/>
            <a:ext cx="7782150"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a:latin typeface="Helvetica" charset="0"/>
              </a:rPr>
              <a:t>Condor IO ( Typical of large Condor Pools like CHTC)</a:t>
            </a:r>
          </a:p>
        </p:txBody>
      </p:sp>
      <p:sp>
        <p:nvSpPr>
          <p:cNvPr id="42" name="TextBox 41"/>
          <p:cNvSpPr txBox="1"/>
          <p:nvPr/>
        </p:nvSpPr>
        <p:spPr bwMode="auto">
          <a:xfrm>
            <a:off x="198086" y="3364481"/>
            <a:ext cx="5220910"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smtClean="0">
                <a:latin typeface="Helvetica" charset="0"/>
              </a:rPr>
              <a:t>Supported Transfer Protocols</a:t>
            </a:r>
            <a:endParaRPr lang="en-US" sz="2000" b="1" dirty="0">
              <a:latin typeface="Helvetica" charset="0"/>
            </a:endParaRPr>
          </a:p>
        </p:txBody>
      </p:sp>
      <p:sp>
        <p:nvSpPr>
          <p:cNvPr id="43" name="Rectangle 3"/>
          <p:cNvSpPr txBox="1">
            <a:spLocks noChangeArrowheads="1"/>
          </p:cNvSpPr>
          <p:nvPr/>
        </p:nvSpPr>
        <p:spPr>
          <a:xfrm>
            <a:off x="609600" y="3879686"/>
            <a:ext cx="2757862" cy="2260327"/>
          </a:xfrm>
          <a:prstGeom prst="rect">
            <a:avLst/>
          </a:prstGeom>
        </p:spPr>
        <p:txBody>
          <a:bodyPr>
            <a:normAutofit/>
          </a:bodyPr>
          <a:lstStyle>
            <a:lvl1pPr marL="342900" indent="-342900" algn="l" defTabSz="457200" rtl="0" eaLnBrk="0" fontAlgn="base" hangingPunct="0">
              <a:spcBef>
                <a:spcPct val="20000"/>
              </a:spcBef>
              <a:spcAft>
                <a:spcPct val="0"/>
              </a:spcAft>
              <a:buFont typeface="Wingdings" pitchFamily="2" charset="2"/>
              <a:buChar char="§"/>
              <a:defRPr sz="2200" b="1" kern="1200" baseline="0">
                <a:solidFill>
                  <a:schemeClr val="bg1"/>
                </a:solidFill>
                <a:latin typeface="Arial" pitchFamily="34" charset="0"/>
                <a:ea typeface="+mn-ea"/>
                <a:cs typeface="Arial" pitchFamily="34" charset="0"/>
              </a:defRPr>
            </a:lvl1pPr>
            <a:lvl2pPr marL="742950" indent="-285750" algn="l" defTabSz="457200" rtl="0" eaLnBrk="0" fontAlgn="base" hangingPunct="0">
              <a:spcBef>
                <a:spcPct val="20000"/>
              </a:spcBef>
              <a:spcAft>
                <a:spcPct val="0"/>
              </a:spcAft>
              <a:buFont typeface="Arial" pitchFamily="34" charset="0"/>
              <a:buChar char="–"/>
              <a:defRPr sz="2000" b="1" kern="1200">
                <a:solidFill>
                  <a:schemeClr val="bg1"/>
                </a:solidFill>
                <a:latin typeface="Arial" pitchFamily="34" charset="0"/>
                <a:ea typeface="+mn-ea"/>
                <a:cs typeface="Arial" pitchFamily="34" charset="0"/>
              </a:defRPr>
            </a:lvl2pPr>
            <a:lvl3pPr marL="1143000" indent="-228600" algn="l" defTabSz="457200" rtl="0" eaLnBrk="0" fontAlgn="base" hangingPunct="0">
              <a:spcBef>
                <a:spcPct val="20000"/>
              </a:spcBef>
              <a:spcAft>
                <a:spcPct val="0"/>
              </a:spcAft>
              <a:buFont typeface="Arial" pitchFamily="34" charset="0"/>
              <a:buChar char="•"/>
              <a:defRPr sz="1800" b="1" kern="1200">
                <a:solidFill>
                  <a:schemeClr val="bg1"/>
                </a:solidFill>
                <a:latin typeface="Arial" pitchFamily="34" charset="0"/>
                <a:ea typeface="+mn-ea"/>
                <a:cs typeface="Arial" pitchFamily="34" charset="0"/>
              </a:defRPr>
            </a:lvl3pPr>
            <a:lvl4pPr marL="1600200" indent="-228600" algn="l" defTabSz="457200" rtl="0" eaLnBrk="0" fontAlgn="base" hangingPunct="0">
              <a:spcBef>
                <a:spcPct val="20000"/>
              </a:spcBef>
              <a:spcAft>
                <a:spcPct val="0"/>
              </a:spcAft>
              <a:buFontTx/>
              <a:buNone/>
              <a:defRPr sz="1600" b="1" kern="1200">
                <a:solidFill>
                  <a:schemeClr val="bg1"/>
                </a:solidFill>
                <a:latin typeface="Arial" pitchFamily="34" charset="0"/>
                <a:ea typeface="+mn-ea"/>
                <a:cs typeface="Arial" pitchFamily="34" charset="0"/>
              </a:defRPr>
            </a:lvl4pPr>
            <a:lvl5pPr marL="2057400" indent="-228600" algn="l" defTabSz="457200" rtl="0" eaLnBrk="0" fontAlgn="base" hangingPunct="0">
              <a:spcBef>
                <a:spcPct val="20000"/>
              </a:spcBef>
              <a:spcAft>
                <a:spcPct val="0"/>
              </a:spcAft>
              <a:buFontTx/>
              <a:buNone/>
              <a:defRPr sz="1400" b="1" kern="1200">
                <a:solidFill>
                  <a:schemeClr val="bg1"/>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eaLnBrk="1" hangingPunct="1">
              <a:defRPr/>
            </a:pPr>
            <a:r>
              <a:rPr lang="en-US" sz="1600" b="0" dirty="0" smtClean="0">
                <a:latin typeface="Helvetica" charset="0"/>
              </a:rPr>
              <a:t>HTTP</a:t>
            </a:r>
          </a:p>
          <a:p>
            <a:pPr eaLnBrk="1" hangingPunct="1">
              <a:defRPr/>
            </a:pPr>
            <a:r>
              <a:rPr lang="en-US" sz="1600" b="0" dirty="0" smtClean="0">
                <a:latin typeface="Helvetica" charset="0"/>
              </a:rPr>
              <a:t>SCP</a:t>
            </a:r>
          </a:p>
          <a:p>
            <a:pPr eaLnBrk="1" hangingPunct="1">
              <a:defRPr/>
            </a:pPr>
            <a:r>
              <a:rPr lang="en-US" sz="1600" b="0" dirty="0" smtClean="0">
                <a:latin typeface="Helvetica" charset="0"/>
              </a:rPr>
              <a:t>GridFTP</a:t>
            </a:r>
          </a:p>
          <a:p>
            <a:pPr eaLnBrk="1" hangingPunct="1">
              <a:defRPr/>
            </a:pPr>
            <a:r>
              <a:rPr lang="en-US" sz="1600" b="0" dirty="0" smtClean="0">
                <a:latin typeface="Helvetica" charset="0"/>
              </a:rPr>
              <a:t>IRODS</a:t>
            </a:r>
          </a:p>
          <a:p>
            <a:pPr eaLnBrk="1" hangingPunct="1">
              <a:defRPr/>
            </a:pPr>
            <a:r>
              <a:rPr lang="en-US" sz="1600" b="0" dirty="0" smtClean="0">
                <a:latin typeface="Helvetica" charset="0"/>
              </a:rPr>
              <a:t>S3</a:t>
            </a:r>
          </a:p>
          <a:p>
            <a:pPr eaLnBrk="1" hangingPunct="1">
              <a:defRPr/>
            </a:pPr>
            <a:r>
              <a:rPr lang="en-US" sz="1600" b="0" dirty="0" smtClean="0">
                <a:latin typeface="Helvetica" charset="0"/>
              </a:rPr>
              <a:t>Condor File IO</a:t>
            </a:r>
          </a:p>
          <a:p>
            <a:pPr eaLnBrk="1" hangingPunct="1">
              <a:defRPr/>
            </a:pPr>
            <a:r>
              <a:rPr lang="en-US" sz="1600" b="0" dirty="0" smtClean="0">
                <a:latin typeface="Helvetica" charset="0"/>
              </a:rPr>
              <a:t>File Copy</a:t>
            </a:r>
            <a:endParaRPr lang="en-US" sz="1600" b="0" dirty="0">
              <a:latin typeface="Helvetica" charset="0"/>
            </a:endParaRPr>
          </a:p>
        </p:txBody>
      </p:sp>
      <p:sp>
        <p:nvSpPr>
          <p:cNvPr id="31" name="Rectangle 30"/>
          <p:cNvSpPr/>
          <p:nvPr/>
        </p:nvSpPr>
        <p:spPr bwMode="auto">
          <a:xfrm>
            <a:off x="7162799" y="766868"/>
            <a:ext cx="1524000" cy="13716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lstStyle/>
          <a:p>
            <a:pPr algn="ctr">
              <a:defRPr/>
            </a:pPr>
            <a:r>
              <a:rPr lang="en-US" sz="1600" dirty="0">
                <a:ea typeface="ＭＳ Ｐゴシック" charset="-128"/>
                <a:cs typeface="ＭＳ Ｐゴシック" charset="-128"/>
              </a:rPr>
              <a:t>Submit</a:t>
            </a:r>
          </a:p>
          <a:p>
            <a:pPr algn="ctr">
              <a:defRPr/>
            </a:pPr>
            <a:r>
              <a:rPr lang="en-US" sz="1600" dirty="0">
                <a:ea typeface="ＭＳ Ｐゴシック" charset="-128"/>
                <a:cs typeface="ＭＳ Ｐゴシック" charset="-128"/>
              </a:rPr>
              <a:t>Host</a:t>
            </a:r>
          </a:p>
        </p:txBody>
      </p:sp>
      <p:sp>
        <p:nvSpPr>
          <p:cNvPr id="32" name="Can 7"/>
          <p:cNvSpPr>
            <a:spLocks noChangeArrowheads="1"/>
          </p:cNvSpPr>
          <p:nvPr/>
        </p:nvSpPr>
        <p:spPr bwMode="auto">
          <a:xfrm>
            <a:off x="7467599" y="1376468"/>
            <a:ext cx="838200" cy="533400"/>
          </a:xfrm>
          <a:prstGeom prst="can">
            <a:avLst>
              <a:gd name="adj" fmla="val 25000"/>
            </a:avLst>
          </a:prstGeom>
          <a:solidFill>
            <a:srgbClr val="0000FF"/>
          </a:solidFill>
          <a:ln w="9525">
            <a:solidFill>
              <a:schemeClr val="tx1"/>
            </a:solidFill>
            <a:round/>
            <a:headEnd/>
            <a:tailEnd/>
          </a:ln>
        </p:spPr>
        <p:txBody>
          <a:bodyPr wrap="none" anchor="ctr"/>
          <a:lstStyle/>
          <a:p>
            <a:pPr algn="ctr"/>
            <a:r>
              <a:rPr lang="en-US" sz="1600">
                <a:solidFill>
                  <a:srgbClr val="FFFFFF"/>
                </a:solidFill>
              </a:rPr>
              <a:t>Local FS</a:t>
            </a:r>
          </a:p>
        </p:txBody>
      </p:sp>
      <p:sp>
        <p:nvSpPr>
          <p:cNvPr id="33" name="Rectangle 32"/>
          <p:cNvSpPr/>
          <p:nvPr/>
        </p:nvSpPr>
        <p:spPr bwMode="auto">
          <a:xfrm>
            <a:off x="7162799" y="2464090"/>
            <a:ext cx="1524000" cy="9906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b"/>
          <a:lstStyle/>
          <a:p>
            <a:pPr algn="ctr">
              <a:defRPr/>
            </a:pPr>
            <a:r>
              <a:rPr lang="en-US" sz="1600" dirty="0">
                <a:ea typeface="ＭＳ Ｐゴシック" charset="-128"/>
                <a:cs typeface="ＭＳ Ｐゴシック" charset="-128"/>
              </a:rPr>
              <a:t>Compute Site</a:t>
            </a:r>
          </a:p>
        </p:txBody>
      </p:sp>
      <p:sp>
        <p:nvSpPr>
          <p:cNvPr id="34" name="Rectangle 32"/>
          <p:cNvSpPr>
            <a:spLocks noChangeArrowheads="1"/>
          </p:cNvSpPr>
          <p:nvPr/>
        </p:nvSpPr>
        <p:spPr bwMode="auto">
          <a:xfrm>
            <a:off x="7335837" y="2671868"/>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sp>
        <p:nvSpPr>
          <p:cNvPr id="35" name="Rectangle 33"/>
          <p:cNvSpPr>
            <a:spLocks noChangeArrowheads="1"/>
          </p:cNvSpPr>
          <p:nvPr/>
        </p:nvSpPr>
        <p:spPr bwMode="auto">
          <a:xfrm>
            <a:off x="8021637" y="2671868"/>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a:solidFill>
                  <a:srgbClr val="FFFFFF"/>
                </a:solidFill>
              </a:rPr>
              <a:t>WN</a:t>
            </a:r>
          </a:p>
        </p:txBody>
      </p:sp>
      <p:cxnSp>
        <p:nvCxnSpPr>
          <p:cNvPr id="36" name="Straight Arrow Connector 48"/>
          <p:cNvCxnSpPr>
            <a:cxnSpLocks noChangeShapeType="1"/>
          </p:cNvCxnSpPr>
          <p:nvPr/>
        </p:nvCxnSpPr>
        <p:spPr bwMode="auto">
          <a:xfrm>
            <a:off x="7716837" y="1909868"/>
            <a:ext cx="0" cy="762000"/>
          </a:xfrm>
          <a:prstGeom prst="straightConnector1">
            <a:avLst/>
          </a:prstGeom>
          <a:noFill/>
          <a:ln w="9525">
            <a:solidFill>
              <a:schemeClr val="tx1"/>
            </a:solidFill>
            <a:prstDash val="dash"/>
            <a:round/>
            <a:headEnd type="arrow" w="med" len="med"/>
            <a:tailEnd type="arrow" w="med" len="med"/>
          </a:ln>
        </p:spPr>
      </p:cxnSp>
      <p:cxnSp>
        <p:nvCxnSpPr>
          <p:cNvPr id="37" name="Straight Arrow Connector 51"/>
          <p:cNvCxnSpPr>
            <a:cxnSpLocks noChangeShapeType="1"/>
          </p:cNvCxnSpPr>
          <p:nvPr/>
        </p:nvCxnSpPr>
        <p:spPr bwMode="auto">
          <a:xfrm>
            <a:off x="8097837" y="1909868"/>
            <a:ext cx="0" cy="762000"/>
          </a:xfrm>
          <a:prstGeom prst="straightConnector1">
            <a:avLst/>
          </a:prstGeom>
          <a:noFill/>
          <a:ln w="9525">
            <a:solidFill>
              <a:schemeClr val="tx1"/>
            </a:solidFill>
            <a:prstDash val="dash"/>
            <a:round/>
            <a:headEnd type="arrow" w="med" len="med"/>
            <a:tailEnd type="arrow" w="med" len="med"/>
          </a:ln>
        </p:spPr>
      </p:cxnSp>
      <p:cxnSp>
        <p:nvCxnSpPr>
          <p:cNvPr id="38" name="Straight Arrow Connector 57"/>
          <p:cNvCxnSpPr>
            <a:cxnSpLocks noChangeShapeType="1"/>
            <a:endCxn id="34" idx="0"/>
          </p:cNvCxnSpPr>
          <p:nvPr/>
        </p:nvCxnSpPr>
        <p:spPr bwMode="auto">
          <a:xfrm>
            <a:off x="7543799" y="2138468"/>
            <a:ext cx="20638" cy="533400"/>
          </a:xfrm>
          <a:prstGeom prst="straightConnector1">
            <a:avLst/>
          </a:prstGeom>
          <a:noFill/>
          <a:ln w="9525">
            <a:solidFill>
              <a:schemeClr val="tx1"/>
            </a:solidFill>
            <a:round/>
            <a:headEnd/>
            <a:tailEnd type="arrow" w="med" len="med"/>
          </a:ln>
        </p:spPr>
      </p:cxnSp>
      <p:cxnSp>
        <p:nvCxnSpPr>
          <p:cNvPr id="39" name="Straight Arrow Connector 60"/>
          <p:cNvCxnSpPr>
            <a:cxnSpLocks noChangeShapeType="1"/>
          </p:cNvCxnSpPr>
          <p:nvPr/>
        </p:nvCxnSpPr>
        <p:spPr bwMode="auto">
          <a:xfrm>
            <a:off x="8250237" y="2138468"/>
            <a:ext cx="0" cy="533400"/>
          </a:xfrm>
          <a:prstGeom prst="straightConnector1">
            <a:avLst/>
          </a:prstGeom>
          <a:noFill/>
          <a:ln w="9525">
            <a:solidFill>
              <a:schemeClr val="tx1"/>
            </a:solidFill>
            <a:round/>
            <a:headEnd/>
            <a:tailEnd type="arrow" w="med" len="med"/>
          </a:ln>
        </p:spPr>
      </p:cxnSp>
      <p:grpSp>
        <p:nvGrpSpPr>
          <p:cNvPr id="2" name="Group 1"/>
          <p:cNvGrpSpPr/>
          <p:nvPr/>
        </p:nvGrpSpPr>
        <p:grpSpPr>
          <a:xfrm>
            <a:off x="5453192" y="2528312"/>
            <a:ext cx="1447800" cy="584200"/>
            <a:chOff x="6066696" y="5581546"/>
            <a:chExt cx="1447800" cy="584200"/>
          </a:xfrm>
        </p:grpSpPr>
        <p:cxnSp>
          <p:nvCxnSpPr>
            <p:cNvPr id="40" name="Straight Arrow Connector 34"/>
            <p:cNvCxnSpPr>
              <a:cxnSpLocks noChangeShapeType="1"/>
            </p:cNvCxnSpPr>
            <p:nvPr/>
          </p:nvCxnSpPr>
          <p:spPr bwMode="auto">
            <a:xfrm>
              <a:off x="6828696" y="5802209"/>
              <a:ext cx="685800" cy="0"/>
            </a:xfrm>
            <a:prstGeom prst="straightConnector1">
              <a:avLst/>
            </a:prstGeom>
            <a:noFill/>
            <a:ln w="9525">
              <a:solidFill>
                <a:schemeClr val="tx1"/>
              </a:solidFill>
              <a:round/>
              <a:headEnd/>
              <a:tailEnd type="arrow" w="med" len="med"/>
            </a:ln>
          </p:spPr>
        </p:cxnSp>
        <p:cxnSp>
          <p:nvCxnSpPr>
            <p:cNvPr id="41" name="Straight Arrow Connector 36"/>
            <p:cNvCxnSpPr>
              <a:cxnSpLocks noChangeShapeType="1"/>
            </p:cNvCxnSpPr>
            <p:nvPr/>
          </p:nvCxnSpPr>
          <p:spPr bwMode="auto">
            <a:xfrm>
              <a:off x="6828696" y="6030809"/>
              <a:ext cx="685800" cy="0"/>
            </a:xfrm>
            <a:prstGeom prst="straightConnector1">
              <a:avLst/>
            </a:prstGeom>
            <a:noFill/>
            <a:ln w="9525">
              <a:solidFill>
                <a:schemeClr val="tx1"/>
              </a:solidFill>
              <a:prstDash val="dash"/>
              <a:round/>
              <a:headEnd/>
              <a:tailEnd type="arrow" w="med" len="med"/>
            </a:ln>
          </p:spPr>
        </p:cxnSp>
        <p:sp>
          <p:nvSpPr>
            <p:cNvPr id="53" name="TextBox 40"/>
            <p:cNvSpPr txBox="1">
              <a:spLocks noChangeArrowheads="1"/>
            </p:cNvSpPr>
            <p:nvPr/>
          </p:nvSpPr>
          <p:spPr bwMode="auto">
            <a:xfrm>
              <a:off x="6066696" y="5581546"/>
              <a:ext cx="6858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pPr algn="r"/>
              <a:r>
                <a:rPr lang="en-US" sz="1600" dirty="0"/>
                <a:t>Jobs</a:t>
              </a:r>
            </a:p>
            <a:p>
              <a:pPr algn="r"/>
              <a:r>
                <a:rPr lang="en-US" sz="1600" dirty="0"/>
                <a:t>Data</a:t>
              </a:r>
            </a:p>
          </p:txBody>
        </p:sp>
      </p:grpSp>
    </p:spTree>
    <p:extLst>
      <p:ext uri="{BB962C8B-B14F-4D97-AF65-F5344CB8AC3E}">
        <p14:creationId xmlns:p14="http://schemas.microsoft.com/office/powerpoint/2010/main" val="100032219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3" name="Rectangle 6"/>
          <p:cNvSpPr>
            <a:spLocks noChangeArrowheads="1"/>
          </p:cNvSpPr>
          <p:nvPr/>
        </p:nvSpPr>
        <p:spPr bwMode="auto">
          <a:xfrm>
            <a:off x="384175" y="31750"/>
            <a:ext cx="184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endParaRPr lang="en-US"/>
          </a:p>
        </p:txBody>
      </p:sp>
      <p:pic>
        <p:nvPicPr>
          <p:cNvPr id="38915"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19125" y="50801"/>
            <a:ext cx="7597775" cy="6172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363928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p:cNvSpPr>
            <a:spLocks noGrp="1" noChangeArrowheads="1"/>
          </p:cNvSpPr>
          <p:nvPr>
            <p:ph type="title"/>
          </p:nvPr>
        </p:nvSpPr>
        <p:spPr>
          <a:xfrm>
            <a:off x="50800" y="211138"/>
            <a:ext cx="8978900" cy="727075"/>
          </a:xfrm>
        </p:spPr>
        <p:txBody>
          <a:bodyPr>
            <a:noAutofit/>
          </a:bodyPr>
          <a:lstStyle/>
          <a:p>
            <a:pPr eaLnBrk="1" hangingPunct="1"/>
            <a:r>
              <a:rPr lang="en-US" sz="2400" dirty="0">
                <a:latin typeface="Arial" charset="0"/>
                <a:ea typeface="ＭＳ Ｐゴシック" charset="0"/>
                <a:cs typeface="ＭＳ Ｐゴシック" charset="0"/>
              </a:rPr>
              <a:t>Workflow Restructuring to improve </a:t>
            </a:r>
            <a:r>
              <a:rPr lang="en-US" sz="2400" dirty="0" smtClean="0">
                <a:latin typeface="Arial" charset="0"/>
                <a:ea typeface="ＭＳ Ｐゴシック" charset="0"/>
                <a:cs typeface="ＭＳ Ｐゴシック" charset="0"/>
              </a:rPr>
              <a:t>application performance</a:t>
            </a:r>
            <a:endParaRPr lang="en-US" sz="2400" dirty="0">
              <a:latin typeface="Arial" charset="0"/>
              <a:ea typeface="ＭＳ Ｐゴシック" charset="0"/>
              <a:cs typeface="ＭＳ Ｐゴシック" charset="0"/>
            </a:endParaRPr>
          </a:p>
        </p:txBody>
      </p:sp>
      <p:sp>
        <p:nvSpPr>
          <p:cNvPr id="49154" name="Rectangle 3"/>
          <p:cNvSpPr>
            <a:spLocks noGrp="1" noChangeArrowheads="1"/>
          </p:cNvSpPr>
          <p:nvPr>
            <p:ph idx="1"/>
          </p:nvPr>
        </p:nvSpPr>
        <p:spPr>
          <a:xfrm>
            <a:off x="457200" y="1171575"/>
            <a:ext cx="8229600" cy="2422525"/>
          </a:xfrm>
        </p:spPr>
        <p:txBody>
          <a:bodyPr>
            <a:normAutofit lnSpcReduction="10000"/>
          </a:bodyPr>
          <a:lstStyle/>
          <a:p>
            <a:pPr eaLnBrk="1" hangingPunct="1">
              <a:lnSpc>
                <a:spcPct val="90000"/>
              </a:lnSpc>
            </a:pPr>
            <a:r>
              <a:rPr lang="en-US" dirty="0">
                <a:latin typeface="Arial" charset="0"/>
                <a:ea typeface="ＭＳ Ｐゴシック" charset="0"/>
                <a:cs typeface="ＭＳ Ｐゴシック" charset="0"/>
              </a:rPr>
              <a:t>Cluster small running jobs together to achieve better </a:t>
            </a:r>
            <a:r>
              <a:rPr lang="en-US" dirty="0" smtClean="0">
                <a:latin typeface="Arial" charset="0"/>
                <a:ea typeface="ＭＳ Ｐゴシック" charset="0"/>
                <a:cs typeface="ＭＳ Ｐゴシック" charset="0"/>
              </a:rPr>
              <a:t>performance</a:t>
            </a:r>
            <a:endParaRPr lang="en-US" dirty="0">
              <a:latin typeface="Arial" charset="0"/>
              <a:ea typeface="ＭＳ Ｐゴシック" charset="0"/>
              <a:cs typeface="ＭＳ Ｐゴシック" charset="0"/>
            </a:endParaRPr>
          </a:p>
          <a:p>
            <a:pPr eaLnBrk="1" hangingPunct="1">
              <a:lnSpc>
                <a:spcPct val="90000"/>
              </a:lnSpc>
            </a:pPr>
            <a:r>
              <a:rPr lang="en-US" dirty="0">
                <a:latin typeface="Arial" charset="0"/>
                <a:ea typeface="ＭＳ Ｐゴシック" charset="0"/>
                <a:cs typeface="ＭＳ Ｐゴシック" charset="0"/>
              </a:rPr>
              <a:t>Why?</a:t>
            </a:r>
          </a:p>
          <a:p>
            <a:pPr lvl="1" eaLnBrk="1" hangingPunct="1">
              <a:lnSpc>
                <a:spcPct val="90000"/>
              </a:lnSpc>
            </a:pPr>
            <a:r>
              <a:rPr lang="en-US" b="0" dirty="0">
                <a:latin typeface="Arial" charset="0"/>
                <a:ea typeface="ＭＳ Ｐゴシック" charset="0"/>
                <a:cs typeface="Arial" charset="0"/>
              </a:rPr>
              <a:t>Each job has scheduling </a:t>
            </a:r>
            <a:r>
              <a:rPr lang="en-US" b="0" dirty="0" smtClean="0">
                <a:latin typeface="Arial" charset="0"/>
                <a:ea typeface="ＭＳ Ｐゴシック" charset="0"/>
                <a:cs typeface="Arial" charset="0"/>
              </a:rPr>
              <a:t>overhead – need </a:t>
            </a:r>
            <a:r>
              <a:rPr lang="en-US" b="0" dirty="0">
                <a:latin typeface="Arial" charset="0"/>
                <a:ea typeface="ＭＳ Ｐゴシック" charset="0"/>
                <a:cs typeface="Arial" charset="0"/>
              </a:rPr>
              <a:t>to make this overhead worthwhile</a:t>
            </a:r>
          </a:p>
          <a:p>
            <a:pPr lvl="1" eaLnBrk="1" hangingPunct="1">
              <a:lnSpc>
                <a:spcPct val="90000"/>
              </a:lnSpc>
            </a:pPr>
            <a:r>
              <a:rPr lang="en-US" b="0" dirty="0">
                <a:latin typeface="Arial" charset="0"/>
                <a:ea typeface="ＭＳ Ｐゴシック" charset="0"/>
                <a:cs typeface="Arial" charset="0"/>
              </a:rPr>
              <a:t>Ideally users should run a job on the grid that takes at least </a:t>
            </a:r>
            <a:r>
              <a:rPr lang="en-US" b="0" dirty="0" smtClean="0">
                <a:latin typeface="Arial" charset="0"/>
                <a:ea typeface="ＭＳ Ｐゴシック" charset="0"/>
                <a:cs typeface="Arial" charset="0"/>
              </a:rPr>
              <a:t>10/30/60/? </a:t>
            </a:r>
            <a:r>
              <a:rPr lang="en-US" b="0" dirty="0">
                <a:latin typeface="Arial" charset="0"/>
                <a:ea typeface="ＭＳ Ｐゴシック" charset="0"/>
                <a:cs typeface="Arial" charset="0"/>
              </a:rPr>
              <a:t>minutes to </a:t>
            </a:r>
            <a:r>
              <a:rPr lang="en-US" b="0" dirty="0" smtClean="0">
                <a:latin typeface="Arial" charset="0"/>
                <a:ea typeface="ＭＳ Ｐゴシック" charset="0"/>
                <a:cs typeface="Arial" charset="0"/>
              </a:rPr>
              <a:t>execute</a:t>
            </a:r>
          </a:p>
          <a:p>
            <a:pPr lvl="1" eaLnBrk="1" hangingPunct="1">
              <a:lnSpc>
                <a:spcPct val="90000"/>
              </a:lnSpc>
            </a:pPr>
            <a:r>
              <a:rPr lang="en-US" b="0" dirty="0" smtClean="0">
                <a:latin typeface="Arial" charset="0"/>
                <a:ea typeface="ＭＳ Ｐゴシック" charset="0"/>
                <a:cs typeface="Arial" charset="0"/>
              </a:rPr>
              <a:t>Clustered tasks can reuse common input data – less data transfers</a:t>
            </a:r>
            <a:endParaRPr lang="en-US" b="0" dirty="0">
              <a:latin typeface="Arial" charset="0"/>
              <a:ea typeface="ＭＳ Ｐゴシック" charset="0"/>
              <a:cs typeface="Arial" charset="0"/>
            </a:endParaRPr>
          </a:p>
          <a:p>
            <a:pPr eaLnBrk="1" hangingPunct="1">
              <a:lnSpc>
                <a:spcPct val="90000"/>
              </a:lnSpc>
            </a:pPr>
            <a:endParaRPr lang="en-US" dirty="0">
              <a:latin typeface="Arial" charset="0"/>
              <a:ea typeface="ＭＳ Ｐゴシック" charset="0"/>
              <a:cs typeface="ＭＳ Ｐゴシック" charset="0"/>
            </a:endParaRPr>
          </a:p>
        </p:txBody>
      </p:sp>
      <p:sp>
        <p:nvSpPr>
          <p:cNvPr id="6" name="TextBox 4106"/>
          <p:cNvSpPr txBox="1">
            <a:spLocks noChangeArrowheads="1"/>
          </p:cNvSpPr>
          <p:nvPr/>
        </p:nvSpPr>
        <p:spPr bwMode="auto">
          <a:xfrm>
            <a:off x="3116199" y="5827082"/>
            <a:ext cx="2489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1800" dirty="0" smtClean="0">
                <a:solidFill>
                  <a:srgbClr val="FF0000"/>
                </a:solidFill>
              </a:rPr>
              <a:t>Horizontal </a:t>
            </a:r>
            <a:r>
              <a:rPr lang="en-US" sz="1800" dirty="0">
                <a:solidFill>
                  <a:srgbClr val="FF0000"/>
                </a:solidFill>
              </a:rPr>
              <a:t>clustering</a:t>
            </a:r>
          </a:p>
        </p:txBody>
      </p:sp>
      <p:graphicFrame>
        <p:nvGraphicFramePr>
          <p:cNvPr id="7" name="Object 1"/>
          <p:cNvGraphicFramePr>
            <a:graphicFrameLocks noChangeAspect="1"/>
          </p:cNvGraphicFramePr>
          <p:nvPr>
            <p:extLst>
              <p:ext uri="{D42A27DB-BD31-4B8C-83A1-F6EECF244321}">
                <p14:modId xmlns:p14="http://schemas.microsoft.com/office/powerpoint/2010/main" val="1058714386"/>
              </p:ext>
            </p:extLst>
          </p:nvPr>
        </p:nvGraphicFramePr>
        <p:xfrm>
          <a:off x="300301" y="3623300"/>
          <a:ext cx="2343873" cy="2273927"/>
        </p:xfrm>
        <a:graphic>
          <a:graphicData uri="http://schemas.openxmlformats.org/presentationml/2006/ole">
            <mc:AlternateContent xmlns:mc="http://schemas.openxmlformats.org/markup-compatibility/2006">
              <mc:Choice xmlns:v="urn:schemas-microsoft-com:vml" Requires="v">
                <p:oleObj spid="_x0000_s34913" name="Visio" r:id="rId4" imgW="4864100" imgH="4724400" progId="Visio.Drawing.11">
                  <p:embed/>
                </p:oleObj>
              </mc:Choice>
              <mc:Fallback>
                <p:oleObj name="Visio" r:id="rId4" imgW="4864100" imgH="4724400"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0301" y="3623300"/>
                        <a:ext cx="2343873" cy="2273927"/>
                      </a:xfrm>
                      <a:prstGeom prst="rect">
                        <a:avLst/>
                      </a:prstGeom>
                      <a:noFill/>
                      <a:ln>
                        <a:noFill/>
                      </a:ln>
                      <a:effectLst/>
                      <a:extLst/>
                    </p:spPr>
                  </p:pic>
                </p:oleObj>
              </mc:Fallback>
            </mc:AlternateContent>
          </a:graphicData>
        </a:graphic>
      </p:graphicFrame>
      <p:graphicFrame>
        <p:nvGraphicFramePr>
          <p:cNvPr id="8" name="Object 2"/>
          <p:cNvGraphicFramePr>
            <a:graphicFrameLocks noChangeAspect="1"/>
          </p:cNvGraphicFramePr>
          <p:nvPr>
            <p:extLst>
              <p:ext uri="{D42A27DB-BD31-4B8C-83A1-F6EECF244321}">
                <p14:modId xmlns:p14="http://schemas.microsoft.com/office/powerpoint/2010/main" val="2568201030"/>
              </p:ext>
            </p:extLst>
          </p:nvPr>
        </p:nvGraphicFramePr>
        <p:xfrm>
          <a:off x="3074559" y="3620888"/>
          <a:ext cx="2482663" cy="2167405"/>
        </p:xfrm>
        <a:graphic>
          <a:graphicData uri="http://schemas.openxmlformats.org/presentationml/2006/ole">
            <mc:AlternateContent xmlns:mc="http://schemas.openxmlformats.org/markup-compatibility/2006">
              <mc:Choice xmlns:v="urn:schemas-microsoft-com:vml" Requires="v">
                <p:oleObj spid="_x0000_s34914" name="Visio" r:id="rId6" imgW="5397500" imgH="4724400" progId="Visio.Drawing.11">
                  <p:embed/>
                </p:oleObj>
              </mc:Choice>
              <mc:Fallback>
                <p:oleObj name="Visio" r:id="rId6" imgW="5397500" imgH="4724400" progId="Visio.Drawing.11">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74559" y="3620888"/>
                        <a:ext cx="2482663" cy="2167405"/>
                      </a:xfrm>
                      <a:prstGeom prst="rect">
                        <a:avLst/>
                      </a:prstGeom>
                      <a:noFill/>
                      <a:ln>
                        <a:noFill/>
                      </a:ln>
                      <a:effectLst/>
                      <a:extLst/>
                    </p:spPr>
                  </p:pic>
                </p:oleObj>
              </mc:Fallback>
            </mc:AlternateContent>
          </a:graphicData>
        </a:graphic>
      </p:graphicFrame>
      <p:graphicFrame>
        <p:nvGraphicFramePr>
          <p:cNvPr id="10" name="Object 3"/>
          <p:cNvGraphicFramePr>
            <a:graphicFrameLocks noChangeAspect="1"/>
          </p:cNvGraphicFramePr>
          <p:nvPr>
            <p:extLst>
              <p:ext uri="{D42A27DB-BD31-4B8C-83A1-F6EECF244321}">
                <p14:modId xmlns:p14="http://schemas.microsoft.com/office/powerpoint/2010/main" val="4097033331"/>
              </p:ext>
            </p:extLst>
          </p:nvPr>
        </p:nvGraphicFramePr>
        <p:xfrm>
          <a:off x="5961514" y="3601792"/>
          <a:ext cx="2449873" cy="2179335"/>
        </p:xfrm>
        <a:graphic>
          <a:graphicData uri="http://schemas.openxmlformats.org/presentationml/2006/ole">
            <mc:AlternateContent xmlns:mc="http://schemas.openxmlformats.org/markup-compatibility/2006">
              <mc:Choice xmlns:v="urn:schemas-microsoft-com:vml" Requires="v">
                <p:oleObj spid="_x0000_s34915" name="Visio" r:id="rId8" imgW="5308600" imgH="4724400" progId="Visio.Drawing.11">
                  <p:embed/>
                </p:oleObj>
              </mc:Choice>
              <mc:Fallback>
                <p:oleObj name="Visio" r:id="rId8" imgW="5308600" imgH="4724400" progId="Visio.Drawing.11">
                  <p:embed/>
                  <p:pic>
                    <p:nvPicPr>
                      <p:cNvPr id="0" name=""/>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961514" y="3601792"/>
                        <a:ext cx="2449873" cy="2179335"/>
                      </a:xfrm>
                      <a:prstGeom prst="rect">
                        <a:avLst/>
                      </a:prstGeom>
                      <a:noFill/>
                      <a:ln>
                        <a:noFill/>
                      </a:ln>
                      <a:effectLst/>
                      <a:extLst/>
                    </p:spPr>
                  </p:pic>
                </p:oleObj>
              </mc:Fallback>
            </mc:AlternateContent>
          </a:graphicData>
        </a:graphic>
      </p:graphicFrame>
      <p:sp>
        <p:nvSpPr>
          <p:cNvPr id="11" name="TextBox 4106"/>
          <p:cNvSpPr txBox="1">
            <a:spLocks noChangeArrowheads="1"/>
          </p:cNvSpPr>
          <p:nvPr/>
        </p:nvSpPr>
        <p:spPr bwMode="auto">
          <a:xfrm>
            <a:off x="6013564" y="5843498"/>
            <a:ext cx="2489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a:r>
              <a:rPr lang="en-US" sz="1800" dirty="0" smtClean="0">
                <a:solidFill>
                  <a:srgbClr val="FF0000"/>
                </a:solidFill>
              </a:rPr>
              <a:t>Label-based clustering</a:t>
            </a:r>
            <a:endParaRPr lang="en-US" sz="1800" dirty="0">
              <a:solidFill>
                <a:srgbClr val="FF0000"/>
              </a:solidFill>
            </a:endParaRPr>
          </a:p>
        </p:txBody>
      </p:sp>
    </p:spTree>
    <p:extLst>
      <p:ext uri="{BB962C8B-B14F-4D97-AF65-F5344CB8AC3E}">
        <p14:creationId xmlns:p14="http://schemas.microsoft.com/office/powerpoint/2010/main" val="336788816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Before we begin</a:t>
            </a:r>
            <a:endParaRPr lang="en-US" dirty="0"/>
          </a:p>
        </p:txBody>
      </p:sp>
      <p:sp>
        <p:nvSpPr>
          <p:cNvPr id="9" name="Content Placeholder 8"/>
          <p:cNvSpPr>
            <a:spLocks noGrp="1"/>
          </p:cNvSpPr>
          <p:nvPr>
            <p:ph idx="1"/>
          </p:nvPr>
        </p:nvSpPr>
        <p:spPr/>
        <p:txBody>
          <a:bodyPr>
            <a:normAutofit/>
          </a:bodyPr>
          <a:lstStyle/>
          <a:p>
            <a:r>
              <a:rPr lang="en-US" sz="2400" dirty="0"/>
              <a:t>The tutorial involves hands on exercises</a:t>
            </a:r>
            <a:r>
              <a:rPr lang="en-US" sz="2400" dirty="0" smtClean="0"/>
              <a:t>.</a:t>
            </a:r>
          </a:p>
          <a:p>
            <a:pPr lvl="1"/>
            <a:r>
              <a:rPr lang="en-US" sz="2000" dirty="0">
                <a:hlinkClick r:id="rId2"/>
              </a:rPr>
              <a:t>https://pegasus.isi.edu/tutorial/chtc15/</a:t>
            </a:r>
            <a:r>
              <a:rPr lang="en-US" sz="2000" dirty="0" smtClean="0">
                <a:hlinkClick r:id="rId2"/>
              </a:rPr>
              <a:t>index.php</a:t>
            </a:r>
            <a:endParaRPr lang="en-US" sz="2000" dirty="0" smtClean="0"/>
          </a:p>
          <a:p>
            <a:pPr marL="457200" lvl="1" indent="0">
              <a:buNone/>
            </a:pPr>
            <a:endParaRPr lang="en-US" sz="2000" dirty="0"/>
          </a:p>
          <a:p>
            <a:r>
              <a:rPr lang="en-US" sz="2400" dirty="0" smtClean="0"/>
              <a:t>If you have a CHTC account, then you can logon to submit-5.chtc.wisc.edu to do the tutorial.</a:t>
            </a:r>
          </a:p>
          <a:p>
            <a:pPr lvl="1"/>
            <a:r>
              <a:rPr lang="en-US" sz="2000" dirty="0" err="1" smtClean="0"/>
              <a:t>ssh</a:t>
            </a:r>
            <a:r>
              <a:rPr lang="en-US" sz="2000" dirty="0" smtClean="0"/>
              <a:t> &lt;username&gt;</a:t>
            </a:r>
            <a:r>
              <a:rPr lang="en-US" sz="2000" dirty="0"/>
              <a:t>@submit-5.chtc.wisc.edu  </a:t>
            </a:r>
            <a:endParaRPr lang="en-US" sz="2000" dirty="0" smtClean="0"/>
          </a:p>
          <a:p>
            <a:pPr lvl="1"/>
            <a:r>
              <a:rPr lang="en-US" sz="2000" dirty="0" smtClean="0"/>
              <a:t>Replace &lt;username&gt; with your username e.g. </a:t>
            </a:r>
            <a:r>
              <a:rPr lang="en-US" sz="2000" dirty="0" err="1" smtClean="0"/>
              <a:t>nu_vahi</a:t>
            </a:r>
            <a:endParaRPr lang="en-US" sz="2000" dirty="0" smtClean="0"/>
          </a:p>
        </p:txBody>
      </p:sp>
    </p:spTree>
    <p:extLst>
      <p:ext uri="{BB962C8B-B14F-4D97-AF65-F5344CB8AC3E}">
        <p14:creationId xmlns:p14="http://schemas.microsoft.com/office/powerpoint/2010/main" val="325396442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Pegasus-MPI-Cluster</a:t>
            </a:r>
            <a:endParaRPr lang="en-US" dirty="0"/>
          </a:p>
        </p:txBody>
      </p:sp>
      <p:sp>
        <p:nvSpPr>
          <p:cNvPr id="5" name="Content Placeholder 4"/>
          <p:cNvSpPr>
            <a:spLocks noGrp="1"/>
          </p:cNvSpPr>
          <p:nvPr>
            <p:ph idx="1"/>
          </p:nvPr>
        </p:nvSpPr>
        <p:spPr>
          <a:xfrm>
            <a:off x="457200" y="1035548"/>
            <a:ext cx="8229600" cy="3749852"/>
          </a:xfrm>
        </p:spPr>
        <p:txBody>
          <a:bodyPr>
            <a:normAutofit/>
          </a:bodyPr>
          <a:lstStyle/>
          <a:p>
            <a:r>
              <a:rPr lang="en-US" dirty="0" smtClean="0"/>
              <a:t>A master/worker task scheduler for running fine-grained workflows on batch systems</a:t>
            </a:r>
          </a:p>
          <a:p>
            <a:r>
              <a:rPr lang="en-US" dirty="0" smtClean="0"/>
              <a:t>Runs as an MPI job</a:t>
            </a:r>
          </a:p>
          <a:p>
            <a:pPr lvl="1"/>
            <a:r>
              <a:rPr lang="en-US" dirty="0" smtClean="0"/>
              <a:t>Uses MPI to implement master/worker protocol</a:t>
            </a:r>
          </a:p>
          <a:p>
            <a:r>
              <a:rPr lang="en-US" dirty="0" smtClean="0"/>
              <a:t>Works on most HPC systems</a:t>
            </a:r>
          </a:p>
          <a:p>
            <a:pPr lvl="1"/>
            <a:r>
              <a:rPr lang="en-US" dirty="0" smtClean="0"/>
              <a:t>Requires: MPI, a shared file system, and fork()</a:t>
            </a:r>
          </a:p>
          <a:p>
            <a:r>
              <a:rPr lang="en-US" dirty="0" smtClean="0"/>
              <a:t>Allows sub-graphs of a Pegasus workflow to be submitted as monolithic jobs to remote resources</a:t>
            </a:r>
          </a:p>
        </p:txBody>
      </p:sp>
      <p:grpSp>
        <p:nvGrpSpPr>
          <p:cNvPr id="61" name="Group 60"/>
          <p:cNvGrpSpPr/>
          <p:nvPr/>
        </p:nvGrpSpPr>
        <p:grpSpPr>
          <a:xfrm>
            <a:off x="2363236" y="4793435"/>
            <a:ext cx="4040292" cy="1507067"/>
            <a:chOff x="106257" y="4751916"/>
            <a:chExt cx="4040292" cy="1507067"/>
          </a:xfrm>
        </p:grpSpPr>
        <p:sp>
          <p:nvSpPr>
            <p:cNvPr id="3" name="Rectangle 2"/>
            <p:cNvSpPr/>
            <p:nvPr/>
          </p:nvSpPr>
          <p:spPr>
            <a:xfrm>
              <a:off x="1001521" y="5194534"/>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Master</a:t>
              </a:r>
            </a:p>
            <a:p>
              <a:pPr algn="ctr"/>
              <a:r>
                <a:rPr lang="en-US" sz="1200" dirty="0" smtClean="0"/>
                <a:t>(rank 0)</a:t>
              </a:r>
              <a:endParaRPr lang="en-US" sz="1200" dirty="0"/>
            </a:p>
          </p:txBody>
        </p:sp>
        <p:sp>
          <p:nvSpPr>
            <p:cNvPr id="7" name="Rectangle 6"/>
            <p:cNvSpPr/>
            <p:nvPr/>
          </p:nvSpPr>
          <p:spPr>
            <a:xfrm>
              <a:off x="2343149" y="47519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3" name="Rectangle 12"/>
            <p:cNvSpPr/>
            <p:nvPr/>
          </p:nvSpPr>
          <p:spPr>
            <a:xfrm>
              <a:off x="2495549" y="49043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4" name="Rectangle 13"/>
            <p:cNvSpPr/>
            <p:nvPr/>
          </p:nvSpPr>
          <p:spPr>
            <a:xfrm>
              <a:off x="2647949" y="50567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5" name="Rectangle 14"/>
            <p:cNvSpPr/>
            <p:nvPr/>
          </p:nvSpPr>
          <p:spPr>
            <a:xfrm>
              <a:off x="2800349" y="52091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6" name="Rectangle 15"/>
            <p:cNvSpPr/>
            <p:nvPr/>
          </p:nvSpPr>
          <p:spPr>
            <a:xfrm>
              <a:off x="2952749" y="53615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7" name="Rectangle 16"/>
            <p:cNvSpPr/>
            <p:nvPr/>
          </p:nvSpPr>
          <p:spPr>
            <a:xfrm>
              <a:off x="3105149" y="55139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18" name="Rectangle 17"/>
            <p:cNvSpPr/>
            <p:nvPr/>
          </p:nvSpPr>
          <p:spPr>
            <a:xfrm>
              <a:off x="3257549" y="5666316"/>
              <a:ext cx="889000" cy="592667"/>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Worker</a:t>
              </a:r>
            </a:p>
            <a:p>
              <a:pPr algn="ctr"/>
              <a:r>
                <a:rPr lang="en-US" sz="1200" dirty="0" smtClean="0"/>
                <a:t>(rank 1-N)</a:t>
              </a:r>
              <a:endParaRPr lang="en-US" sz="1200" dirty="0"/>
            </a:p>
          </p:txBody>
        </p:sp>
        <p:cxnSp>
          <p:nvCxnSpPr>
            <p:cNvPr id="20" name="Straight Arrow Connector 19"/>
            <p:cNvCxnSpPr>
              <a:stCxn id="3" idx="3"/>
              <a:endCxn id="7" idx="1"/>
            </p:cNvCxnSpPr>
            <p:nvPr/>
          </p:nvCxnSpPr>
          <p:spPr>
            <a:xfrm flipV="1">
              <a:off x="1890521" y="5048250"/>
              <a:ext cx="452628" cy="442618"/>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3" idx="3"/>
              <a:endCxn id="16" idx="1"/>
            </p:cNvCxnSpPr>
            <p:nvPr/>
          </p:nvCxnSpPr>
          <p:spPr>
            <a:xfrm>
              <a:off x="1890521" y="5490868"/>
              <a:ext cx="1062228" cy="166982"/>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25" name="Straight Arrow Connector 24"/>
            <p:cNvCxnSpPr>
              <a:stCxn id="3" idx="3"/>
              <a:endCxn id="18" idx="1"/>
            </p:cNvCxnSpPr>
            <p:nvPr/>
          </p:nvCxnSpPr>
          <p:spPr>
            <a:xfrm>
              <a:off x="1890521" y="5490868"/>
              <a:ext cx="1367028" cy="471782"/>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grpSp>
          <p:nvGrpSpPr>
            <p:cNvPr id="53" name="Group 52"/>
            <p:cNvGrpSpPr/>
            <p:nvPr/>
          </p:nvGrpSpPr>
          <p:grpSpPr>
            <a:xfrm>
              <a:off x="106257" y="5079762"/>
              <a:ext cx="441960" cy="707439"/>
              <a:chOff x="106257" y="4867860"/>
              <a:chExt cx="441960" cy="707439"/>
            </a:xfrm>
          </p:grpSpPr>
          <p:sp>
            <p:nvSpPr>
              <p:cNvPr id="28" name="Oval 27"/>
              <p:cNvSpPr/>
              <p:nvPr/>
            </p:nvSpPr>
            <p:spPr>
              <a:xfrm>
                <a:off x="258657" y="4867860"/>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29" name="Oval 28"/>
              <p:cNvSpPr/>
              <p:nvPr/>
            </p:nvSpPr>
            <p:spPr>
              <a:xfrm>
                <a:off x="395817" y="5056716"/>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0" name="Oval 29"/>
              <p:cNvSpPr/>
              <p:nvPr/>
            </p:nvSpPr>
            <p:spPr>
              <a:xfrm>
                <a:off x="258657" y="5251449"/>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1" name="Oval 30"/>
              <p:cNvSpPr/>
              <p:nvPr/>
            </p:nvSpPr>
            <p:spPr>
              <a:xfrm>
                <a:off x="106257" y="5067298"/>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2" name="Oval 31"/>
              <p:cNvSpPr/>
              <p:nvPr/>
            </p:nvSpPr>
            <p:spPr>
              <a:xfrm>
                <a:off x="411057" y="5438139"/>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33" name="Oval 32"/>
              <p:cNvSpPr/>
              <p:nvPr/>
            </p:nvSpPr>
            <p:spPr>
              <a:xfrm>
                <a:off x="106257" y="5438139"/>
                <a:ext cx="137160" cy="13716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cxnSp>
            <p:nvCxnSpPr>
              <p:cNvPr id="35" name="Straight Connector 34"/>
              <p:cNvCxnSpPr>
                <a:stCxn id="28" idx="3"/>
                <a:endCxn id="31" idx="7"/>
              </p:cNvCxnSpPr>
              <p:nvPr/>
            </p:nvCxnSpPr>
            <p:spPr>
              <a:xfrm flipH="1">
                <a:off x="223330" y="4984933"/>
                <a:ext cx="55414" cy="102452"/>
              </a:xfrm>
              <a:prstGeom prst="line">
                <a:avLst/>
              </a:prstGeom>
            </p:spPr>
            <p:style>
              <a:lnRef idx="2">
                <a:schemeClr val="dk1"/>
              </a:lnRef>
              <a:fillRef idx="0">
                <a:schemeClr val="dk1"/>
              </a:fillRef>
              <a:effectRef idx="1">
                <a:schemeClr val="dk1"/>
              </a:effectRef>
              <a:fontRef idx="minor">
                <a:schemeClr val="tx1"/>
              </a:fontRef>
            </p:style>
          </p:cxnSp>
          <p:cxnSp>
            <p:nvCxnSpPr>
              <p:cNvPr id="37" name="Straight Connector 36"/>
              <p:cNvCxnSpPr>
                <a:stCxn id="29" idx="3"/>
                <a:endCxn id="30" idx="7"/>
              </p:cNvCxnSpPr>
              <p:nvPr/>
            </p:nvCxnSpPr>
            <p:spPr>
              <a:xfrm flipH="1">
                <a:off x="375730" y="5173789"/>
                <a:ext cx="40174" cy="97747"/>
              </a:xfrm>
              <a:prstGeom prst="line">
                <a:avLst/>
              </a:prstGeom>
            </p:spPr>
            <p:style>
              <a:lnRef idx="2">
                <a:schemeClr val="dk1"/>
              </a:lnRef>
              <a:fillRef idx="0">
                <a:schemeClr val="dk1"/>
              </a:fillRef>
              <a:effectRef idx="1">
                <a:schemeClr val="dk1"/>
              </a:effectRef>
              <a:fontRef idx="minor">
                <a:schemeClr val="tx1"/>
              </a:fontRef>
            </p:style>
          </p:cxnSp>
          <p:cxnSp>
            <p:nvCxnSpPr>
              <p:cNvPr id="41" name="Straight Connector 40"/>
              <p:cNvCxnSpPr>
                <a:stCxn id="28" idx="5"/>
                <a:endCxn id="29" idx="1"/>
              </p:cNvCxnSpPr>
              <p:nvPr/>
            </p:nvCxnSpPr>
            <p:spPr>
              <a:xfrm>
                <a:off x="375730" y="4984933"/>
                <a:ext cx="40174" cy="91870"/>
              </a:xfrm>
              <a:prstGeom prst="line">
                <a:avLst/>
              </a:prstGeom>
            </p:spPr>
            <p:style>
              <a:lnRef idx="2">
                <a:schemeClr val="dk1"/>
              </a:lnRef>
              <a:fillRef idx="0">
                <a:schemeClr val="dk1"/>
              </a:fillRef>
              <a:effectRef idx="1">
                <a:schemeClr val="dk1"/>
              </a:effectRef>
              <a:fontRef idx="minor">
                <a:schemeClr val="tx1"/>
              </a:fontRef>
            </p:style>
          </p:cxnSp>
          <p:cxnSp>
            <p:nvCxnSpPr>
              <p:cNvPr id="44" name="Straight Connector 43"/>
              <p:cNvCxnSpPr>
                <a:stCxn id="30" idx="5"/>
                <a:endCxn id="32" idx="1"/>
              </p:cNvCxnSpPr>
              <p:nvPr/>
            </p:nvCxnSpPr>
            <p:spPr>
              <a:xfrm>
                <a:off x="375730" y="5368522"/>
                <a:ext cx="55414" cy="89704"/>
              </a:xfrm>
              <a:prstGeom prst="line">
                <a:avLst/>
              </a:prstGeom>
            </p:spPr>
            <p:style>
              <a:lnRef idx="2">
                <a:schemeClr val="dk1"/>
              </a:lnRef>
              <a:fillRef idx="0">
                <a:schemeClr val="dk1"/>
              </a:fillRef>
              <a:effectRef idx="1">
                <a:schemeClr val="dk1"/>
              </a:effectRef>
              <a:fontRef idx="minor">
                <a:schemeClr val="tx1"/>
              </a:fontRef>
            </p:style>
          </p:cxnSp>
          <p:cxnSp>
            <p:nvCxnSpPr>
              <p:cNvPr id="47" name="Straight Connector 46"/>
              <p:cNvCxnSpPr>
                <a:stCxn id="31" idx="5"/>
                <a:endCxn id="30" idx="1"/>
              </p:cNvCxnSpPr>
              <p:nvPr/>
            </p:nvCxnSpPr>
            <p:spPr>
              <a:xfrm>
                <a:off x="223330" y="5184371"/>
                <a:ext cx="55414" cy="87165"/>
              </a:xfrm>
              <a:prstGeom prst="line">
                <a:avLst/>
              </a:prstGeom>
            </p:spPr>
            <p:style>
              <a:lnRef idx="2">
                <a:schemeClr val="dk1"/>
              </a:lnRef>
              <a:fillRef idx="0">
                <a:schemeClr val="dk1"/>
              </a:fillRef>
              <a:effectRef idx="1">
                <a:schemeClr val="dk1"/>
              </a:effectRef>
              <a:fontRef idx="minor">
                <a:schemeClr val="tx1"/>
              </a:fontRef>
            </p:style>
          </p:cxnSp>
          <p:cxnSp>
            <p:nvCxnSpPr>
              <p:cNvPr id="50" name="Straight Connector 49"/>
              <p:cNvCxnSpPr>
                <a:stCxn id="30" idx="3"/>
                <a:endCxn id="33" idx="7"/>
              </p:cNvCxnSpPr>
              <p:nvPr/>
            </p:nvCxnSpPr>
            <p:spPr>
              <a:xfrm flipH="1">
                <a:off x="223330" y="5368522"/>
                <a:ext cx="55414" cy="89704"/>
              </a:xfrm>
              <a:prstGeom prst="line">
                <a:avLst/>
              </a:prstGeom>
            </p:spPr>
            <p:style>
              <a:lnRef idx="2">
                <a:schemeClr val="dk1"/>
              </a:lnRef>
              <a:fillRef idx="0">
                <a:schemeClr val="dk1"/>
              </a:fillRef>
              <a:effectRef idx="1">
                <a:schemeClr val="dk1"/>
              </a:effectRef>
              <a:fontRef idx="minor">
                <a:schemeClr val="tx1"/>
              </a:fontRef>
            </p:style>
          </p:cxnSp>
        </p:grpSp>
        <p:sp>
          <p:nvSpPr>
            <p:cNvPr id="54" name="Right Arrow 53"/>
            <p:cNvSpPr/>
            <p:nvPr/>
          </p:nvSpPr>
          <p:spPr>
            <a:xfrm>
              <a:off x="631983" y="5483197"/>
              <a:ext cx="235849" cy="90358"/>
            </a:xfrm>
            <a:prstGeom prst="right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grpSp>
    </p:spTree>
    <p:extLst>
      <p:ext uri="{BB962C8B-B14F-4D97-AF65-F5344CB8AC3E}">
        <p14:creationId xmlns:p14="http://schemas.microsoft.com/office/powerpoint/2010/main" val="235891149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PMC Features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Fault Tolerance</a:t>
            </a:r>
          </a:p>
          <a:p>
            <a:pPr lvl="1"/>
            <a:r>
              <a:rPr lang="en-US" dirty="0" smtClean="0"/>
              <a:t>Retries at the task level (master resends task to another worker)</a:t>
            </a:r>
          </a:p>
          <a:p>
            <a:pPr lvl="1"/>
            <a:r>
              <a:rPr lang="en-US" dirty="0" smtClean="0"/>
              <a:t>Retries at the workflow level (using a transaction log to record progress)</a:t>
            </a:r>
          </a:p>
          <a:p>
            <a:r>
              <a:rPr lang="en-US" dirty="0" smtClean="0"/>
              <a:t>Resource-aware scheduling</a:t>
            </a:r>
          </a:p>
          <a:p>
            <a:pPr lvl="1"/>
            <a:r>
              <a:rPr lang="en-US" dirty="0" smtClean="0"/>
              <a:t>Many HPC machines have low memory/core</a:t>
            </a:r>
          </a:p>
          <a:p>
            <a:pPr lvl="1"/>
            <a:r>
              <a:rPr lang="en-US" dirty="0" smtClean="0"/>
              <a:t>PMC can allocate memory and cores to a task, and force other slots on the same node to be idle</a:t>
            </a:r>
          </a:p>
          <a:p>
            <a:r>
              <a:rPr lang="en-US" dirty="0" smtClean="0"/>
              <a:t>I/O Forwarding</a:t>
            </a:r>
          </a:p>
          <a:p>
            <a:pPr lvl="1"/>
            <a:r>
              <a:rPr lang="en-US" dirty="0" smtClean="0"/>
              <a:t>Small tasks == small I/O == poor performance</a:t>
            </a:r>
          </a:p>
          <a:p>
            <a:pPr lvl="1"/>
            <a:r>
              <a:rPr lang="en-US" dirty="0" smtClean="0"/>
              <a:t>PMC reads data off of pipes from worker and forwards it using MPI messages to a central I/O process, which collects the data and writes it to disk</a:t>
            </a:r>
          </a:p>
          <a:p>
            <a:pPr lvl="1"/>
            <a:r>
              <a:rPr lang="en-US" dirty="0" smtClean="0"/>
              <a:t>Writes are not interleaved, no locking required for synchronization</a:t>
            </a:r>
          </a:p>
        </p:txBody>
      </p:sp>
    </p:spTree>
    <p:extLst>
      <p:ext uri="{BB962C8B-B14F-4D97-AF65-F5344CB8AC3E}">
        <p14:creationId xmlns:p14="http://schemas.microsoft.com/office/powerpoint/2010/main" val="28253929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Workflow </a:t>
            </a:r>
            <a:r>
              <a:rPr lang="en-US" dirty="0">
                <a:latin typeface="Arial" charset="0"/>
                <a:ea typeface="ＭＳ Ｐゴシック" charset="0"/>
                <a:cs typeface="ＭＳ Ｐゴシック" charset="0"/>
              </a:rPr>
              <a:t>Reduction (Data Reuse)</a:t>
            </a:r>
          </a:p>
        </p:txBody>
      </p:sp>
      <p:graphicFrame>
        <p:nvGraphicFramePr>
          <p:cNvPr id="43010" name="Object 2"/>
          <p:cNvGraphicFramePr>
            <a:graphicFrameLocks noGrp="1" noChangeAspect="1"/>
          </p:cNvGraphicFramePr>
          <p:nvPr>
            <p:ph idx="1"/>
          </p:nvPr>
        </p:nvGraphicFramePr>
        <p:xfrm>
          <a:off x="1295400" y="1171575"/>
          <a:ext cx="6553200" cy="4403725"/>
        </p:xfrm>
        <a:graphic>
          <a:graphicData uri="http://schemas.openxmlformats.org/presentationml/2006/ole">
            <mc:AlternateContent xmlns:mc="http://schemas.openxmlformats.org/markup-compatibility/2006">
              <mc:Choice xmlns:v="urn:schemas-microsoft-com:vml" Requires="v">
                <p:oleObj spid="_x0000_s1086" name="Visio" r:id="rId4" imgW="7315200" imgH="4914900" progId="Visio.Drawing.11">
                  <p:embed/>
                </p:oleObj>
              </mc:Choice>
              <mc:Fallback>
                <p:oleObj name="Visio" r:id="rId4" imgW="7315200" imgH="4914900" progId="Visio.Drawing.11">
                  <p:embed/>
                  <p:pic>
                    <p:nvPicPr>
                      <p:cNvPr id="0" name=""/>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95400" y="1171575"/>
                        <a:ext cx="6553200" cy="440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Shape 2"/>
          <p:cNvSpPr txBox="1">
            <a:spLocks/>
          </p:cNvSpPr>
          <p:nvPr/>
        </p:nvSpPr>
        <p:spPr bwMode="auto">
          <a:xfrm>
            <a:off x="73024" y="5492005"/>
            <a:ext cx="9070975" cy="99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a:solidFill>
                  <a:srgbClr val="FFCC00"/>
                </a:solidFill>
                <a:latin typeface="Arial"/>
                <a:cs typeface="Arial"/>
              </a:rPr>
              <a:t>U</a:t>
            </a:r>
            <a:r>
              <a:rPr lang="en-US" sz="2000" b="1" dirty="0" smtClean="0">
                <a:solidFill>
                  <a:srgbClr val="FFCC00"/>
                </a:solidFill>
                <a:latin typeface="Arial"/>
                <a:cs typeface="Arial"/>
              </a:rPr>
              <a:t>seful when you have done a part of computation and then realize the need to change the structure. Re-plan instead of submitting rescue DAG!</a:t>
            </a:r>
            <a:endParaRPr lang="en-US" sz="2000" b="1" dirty="0">
              <a:solidFill>
                <a:srgbClr val="FFCC00"/>
              </a:solidFill>
              <a:latin typeface="Arial"/>
              <a:cs typeface="Arial"/>
            </a:endParaRPr>
          </a:p>
        </p:txBody>
      </p:sp>
    </p:spTree>
    <p:extLst>
      <p:ext uri="{BB962C8B-B14F-4D97-AF65-F5344CB8AC3E}">
        <p14:creationId xmlns:p14="http://schemas.microsoft.com/office/powerpoint/2010/main" val="391271396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Data cleanup</a:t>
            </a:r>
            <a:endParaRPr lang="en-US" dirty="0">
              <a:latin typeface="Arial" charset="0"/>
              <a:ea typeface="ＭＳ Ｐゴシック" charset="0"/>
              <a:cs typeface="ＭＳ Ｐゴシック" charset="0"/>
            </a:endParaRPr>
          </a:p>
        </p:txBody>
      </p:sp>
      <p:sp>
        <p:nvSpPr>
          <p:cNvPr id="45058" name="Rectangle 3"/>
          <p:cNvSpPr>
            <a:spLocks noGrp="1" noChangeArrowheads="1"/>
          </p:cNvSpPr>
          <p:nvPr>
            <p:ph idx="1"/>
          </p:nvPr>
        </p:nvSpPr>
        <p:spPr/>
        <p:txBody>
          <a:bodyPr>
            <a:normAutofit fontScale="92500" lnSpcReduction="20000"/>
          </a:bodyPr>
          <a:lstStyle/>
          <a:p>
            <a:pPr eaLnBrk="1" hangingPunct="1">
              <a:lnSpc>
                <a:spcPct val="90000"/>
              </a:lnSpc>
            </a:pPr>
            <a:r>
              <a:rPr lang="en-US" sz="2200" dirty="0">
                <a:latin typeface="Arial" charset="0"/>
                <a:ea typeface="ＭＳ Ｐゴシック" charset="0"/>
                <a:cs typeface="ＭＳ Ｐゴシック" charset="0"/>
              </a:rPr>
              <a:t>Problem: Running out of </a:t>
            </a:r>
            <a:r>
              <a:rPr lang="en-US" sz="2200" dirty="0" smtClean="0">
                <a:latin typeface="Arial" charset="0"/>
                <a:ea typeface="ＭＳ Ｐゴシック" charset="0"/>
                <a:cs typeface="ＭＳ Ｐゴシック" charset="0"/>
              </a:rPr>
              <a:t>disk space during workflow execution</a:t>
            </a:r>
            <a:r>
              <a:rPr lang="en-US" sz="2000" dirty="0" smtClean="0">
                <a:latin typeface="Arial" charset="0"/>
                <a:ea typeface="ＭＳ Ｐゴシック" charset="0"/>
                <a:cs typeface="Arial" charset="0"/>
              </a:rPr>
              <a:t/>
            </a:r>
            <a:br>
              <a:rPr lang="en-US" sz="2000" dirty="0" smtClean="0">
                <a:latin typeface="Arial" charset="0"/>
                <a:ea typeface="ＭＳ Ｐゴシック" charset="0"/>
                <a:cs typeface="Arial" charset="0"/>
              </a:rPr>
            </a:br>
            <a:endParaRPr lang="en-US" sz="2000" dirty="0">
              <a:latin typeface="Arial" charset="0"/>
              <a:ea typeface="ＭＳ Ｐゴシック" charset="0"/>
              <a:cs typeface="Arial" charset="0"/>
            </a:endParaRPr>
          </a:p>
          <a:p>
            <a:pPr eaLnBrk="1" hangingPunct="1">
              <a:lnSpc>
                <a:spcPct val="90000"/>
              </a:lnSpc>
            </a:pPr>
            <a:r>
              <a:rPr lang="en-US" sz="2200" dirty="0">
                <a:latin typeface="Arial" charset="0"/>
                <a:ea typeface="ＭＳ Ｐゴシック" charset="0"/>
                <a:cs typeface="ＭＳ Ｐゴシック" charset="0"/>
              </a:rPr>
              <a:t>Why does it occur</a:t>
            </a:r>
          </a:p>
          <a:p>
            <a:pPr lvl="1" eaLnBrk="1" hangingPunct="1">
              <a:lnSpc>
                <a:spcPct val="90000"/>
              </a:lnSpc>
            </a:pPr>
            <a:r>
              <a:rPr lang="en-US" sz="2000" b="0" dirty="0">
                <a:latin typeface="Arial" charset="0"/>
                <a:ea typeface="ＭＳ Ｐゴシック" charset="0"/>
                <a:cs typeface="Arial" charset="0"/>
              </a:rPr>
              <a:t>Workflows </a:t>
            </a:r>
            <a:r>
              <a:rPr lang="en-US" sz="2000" b="0" dirty="0" smtClean="0">
                <a:latin typeface="Arial" charset="0"/>
                <a:ea typeface="ＭＳ Ｐゴシック" charset="0"/>
                <a:cs typeface="Arial" charset="0"/>
              </a:rPr>
              <a:t>could bring </a:t>
            </a:r>
            <a:r>
              <a:rPr lang="en-US" sz="2000" b="0" dirty="0">
                <a:latin typeface="Arial" charset="0"/>
                <a:ea typeface="ＭＳ Ｐゴシック" charset="0"/>
                <a:cs typeface="Arial" charset="0"/>
              </a:rPr>
              <a:t>in huge amounts of data</a:t>
            </a:r>
          </a:p>
          <a:p>
            <a:pPr lvl="1" eaLnBrk="1" hangingPunct="1">
              <a:lnSpc>
                <a:spcPct val="90000"/>
              </a:lnSpc>
            </a:pPr>
            <a:r>
              <a:rPr lang="en-US" sz="2000" b="0" dirty="0">
                <a:latin typeface="Arial" charset="0"/>
                <a:ea typeface="ＭＳ Ｐゴシック" charset="0"/>
                <a:cs typeface="Arial" charset="0"/>
              </a:rPr>
              <a:t>Data is generated during workflow execution</a:t>
            </a:r>
          </a:p>
          <a:p>
            <a:pPr lvl="1" eaLnBrk="1" hangingPunct="1">
              <a:lnSpc>
                <a:spcPct val="90000"/>
              </a:lnSpc>
            </a:pPr>
            <a:r>
              <a:rPr lang="en-US" sz="2000" b="0" dirty="0">
                <a:latin typeface="Arial" charset="0"/>
                <a:ea typeface="ＭＳ Ｐゴシック" charset="0"/>
                <a:cs typeface="Arial" charset="0"/>
              </a:rPr>
              <a:t>Users don</a:t>
            </a:r>
            <a:r>
              <a:rPr lang="ja-JP" altLang="en-US" sz="2000" b="0" dirty="0">
                <a:latin typeface="Arial" charset="0"/>
                <a:ea typeface="ＭＳ Ｐゴシック" charset="0"/>
                <a:cs typeface="Arial" charset="0"/>
              </a:rPr>
              <a:t>’</a:t>
            </a:r>
            <a:r>
              <a:rPr lang="en-US" altLang="ja-JP" sz="2000" b="0" dirty="0">
                <a:latin typeface="Arial" charset="0"/>
                <a:ea typeface="ＭＳ Ｐゴシック" charset="0"/>
                <a:cs typeface="Arial" charset="0"/>
              </a:rPr>
              <a:t>t worry about cleaning up after they are </a:t>
            </a:r>
            <a:r>
              <a:rPr lang="en-US" altLang="ja-JP" sz="2000" b="0" dirty="0" smtClean="0">
                <a:latin typeface="Arial" charset="0"/>
                <a:ea typeface="ＭＳ Ｐゴシック" charset="0"/>
                <a:cs typeface="Arial" charset="0"/>
              </a:rPr>
              <a:t>done</a:t>
            </a:r>
            <a:br>
              <a:rPr lang="en-US" altLang="ja-JP" sz="2000" b="0" dirty="0" smtClean="0">
                <a:latin typeface="Arial" charset="0"/>
                <a:ea typeface="ＭＳ Ｐゴシック" charset="0"/>
                <a:cs typeface="Arial" charset="0"/>
              </a:rPr>
            </a:br>
            <a:endParaRPr lang="en-US" altLang="ja-JP" sz="2000" b="0" dirty="0">
              <a:latin typeface="Arial" charset="0"/>
              <a:ea typeface="ＭＳ Ｐゴシック" charset="0"/>
              <a:cs typeface="Arial" charset="0"/>
            </a:endParaRPr>
          </a:p>
          <a:p>
            <a:pPr eaLnBrk="1" hangingPunct="1">
              <a:lnSpc>
                <a:spcPct val="90000"/>
              </a:lnSpc>
            </a:pPr>
            <a:r>
              <a:rPr lang="en-US" sz="2200" dirty="0">
                <a:latin typeface="Arial" charset="0"/>
                <a:ea typeface="ＭＳ Ｐゴシック" charset="0"/>
                <a:cs typeface="ＭＳ Ｐゴシック" charset="0"/>
              </a:rPr>
              <a:t>Solution</a:t>
            </a:r>
          </a:p>
          <a:p>
            <a:pPr lvl="1" eaLnBrk="1" hangingPunct="1">
              <a:lnSpc>
                <a:spcPct val="90000"/>
              </a:lnSpc>
            </a:pPr>
            <a:r>
              <a:rPr lang="en-US" sz="2000" dirty="0">
                <a:latin typeface="Arial" charset="0"/>
                <a:ea typeface="ＭＳ Ｐゴシック" charset="0"/>
                <a:cs typeface="Arial" charset="0"/>
              </a:rPr>
              <a:t>Do cleanup after workflows finish</a:t>
            </a:r>
          </a:p>
          <a:p>
            <a:pPr lvl="2" eaLnBrk="1" hangingPunct="1">
              <a:lnSpc>
                <a:spcPct val="90000"/>
              </a:lnSpc>
            </a:pPr>
            <a:r>
              <a:rPr lang="en-US" sz="1900" b="0" dirty="0">
                <a:latin typeface="Arial" charset="0"/>
                <a:ea typeface="ＭＳ Ｐゴシック" charset="0"/>
                <a:cs typeface="Arial" charset="0"/>
              </a:rPr>
              <a:t>Does not work as the scratch may get filled much before during </a:t>
            </a:r>
            <a:r>
              <a:rPr lang="en-US" sz="1900" b="0" dirty="0" smtClean="0">
                <a:latin typeface="Arial" charset="0"/>
                <a:ea typeface="ＭＳ Ｐゴシック" charset="0"/>
                <a:cs typeface="Arial" charset="0"/>
              </a:rPr>
              <a:t>execution</a:t>
            </a:r>
          </a:p>
          <a:p>
            <a:pPr marL="914400" lvl="2" indent="0" eaLnBrk="1" hangingPunct="1">
              <a:lnSpc>
                <a:spcPct val="90000"/>
              </a:lnSpc>
              <a:buNone/>
            </a:pPr>
            <a:endParaRPr lang="en-US" sz="1900" b="0" dirty="0">
              <a:latin typeface="Arial" charset="0"/>
              <a:ea typeface="ＭＳ Ｐゴシック" charset="0"/>
              <a:cs typeface="Arial" charset="0"/>
            </a:endParaRPr>
          </a:p>
          <a:p>
            <a:pPr lvl="1" eaLnBrk="1" hangingPunct="1">
              <a:lnSpc>
                <a:spcPct val="90000"/>
              </a:lnSpc>
            </a:pPr>
            <a:r>
              <a:rPr lang="en-US" sz="2000" dirty="0">
                <a:latin typeface="Arial" charset="0"/>
                <a:ea typeface="ＭＳ Ｐゴシック" charset="0"/>
                <a:cs typeface="Arial" charset="0"/>
              </a:rPr>
              <a:t>Interleave cleanup automatically during workflow execution.</a:t>
            </a:r>
          </a:p>
          <a:p>
            <a:pPr lvl="2" eaLnBrk="1" hangingPunct="1">
              <a:lnSpc>
                <a:spcPct val="90000"/>
              </a:lnSpc>
            </a:pPr>
            <a:r>
              <a:rPr lang="en-US" sz="1900" b="0" dirty="0">
                <a:latin typeface="Arial" charset="0"/>
                <a:ea typeface="ＭＳ Ｐゴシック" charset="0"/>
                <a:cs typeface="Arial" charset="0"/>
              </a:rPr>
              <a:t>Requires an analysis of the workflow to determine, when a file is no longer </a:t>
            </a:r>
            <a:r>
              <a:rPr lang="en-US" sz="1900" b="0" dirty="0" smtClean="0">
                <a:latin typeface="Arial" charset="0"/>
                <a:ea typeface="ＭＳ Ｐゴシック" charset="0"/>
                <a:cs typeface="Arial" charset="0"/>
              </a:rPr>
              <a:t>required</a:t>
            </a:r>
          </a:p>
          <a:p>
            <a:pPr lvl="2" eaLnBrk="1" hangingPunct="1">
              <a:lnSpc>
                <a:spcPct val="90000"/>
              </a:lnSpc>
            </a:pPr>
            <a:endParaRPr lang="en-US" sz="1900" b="0" dirty="0" smtClean="0">
              <a:latin typeface="Arial" charset="0"/>
              <a:ea typeface="ＭＳ Ｐゴシック" charset="0"/>
              <a:cs typeface="Arial" charset="0"/>
            </a:endParaRPr>
          </a:p>
          <a:p>
            <a:pPr lvl="1" eaLnBrk="1" hangingPunct="1">
              <a:lnSpc>
                <a:spcPct val="90000"/>
              </a:lnSpc>
            </a:pPr>
            <a:r>
              <a:rPr lang="en-US" sz="2100" dirty="0" smtClean="0">
                <a:latin typeface="Arial" charset="0"/>
                <a:ea typeface="ＭＳ Ｐゴシック" charset="0"/>
                <a:cs typeface="Arial" charset="0"/>
              </a:rPr>
              <a:t>Cluster the cleanup jobs by level for large workflows</a:t>
            </a:r>
            <a:endParaRPr lang="en-US" sz="2100" dirty="0">
              <a:latin typeface="Arial" charset="0"/>
              <a:ea typeface="ＭＳ Ｐゴシック" charset="0"/>
              <a:cs typeface="Arial" charset="0"/>
            </a:endParaRPr>
          </a:p>
        </p:txBody>
      </p:sp>
      <p:sp>
        <p:nvSpPr>
          <p:cNvPr id="4" name="Shape 2"/>
          <p:cNvSpPr txBox="1">
            <a:spLocks/>
          </p:cNvSpPr>
          <p:nvPr/>
        </p:nvSpPr>
        <p:spPr bwMode="auto">
          <a:xfrm>
            <a:off x="73024" y="5492005"/>
            <a:ext cx="9070975" cy="99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smtClean="0">
                <a:solidFill>
                  <a:srgbClr val="FFCC00"/>
                </a:solidFill>
                <a:latin typeface="Arial"/>
                <a:cs typeface="Arial"/>
              </a:rPr>
              <a:t>Real Life Example: Used by a UCLA genomics researcher to delete TB’s of data automatically for long running workflows!!</a:t>
            </a:r>
            <a:endParaRPr lang="en-US" sz="2000" b="1" dirty="0">
              <a:solidFill>
                <a:srgbClr val="FFCC00"/>
              </a:solidFill>
              <a:latin typeface="Arial"/>
              <a:cs typeface="Arial"/>
            </a:endParaRPr>
          </a:p>
        </p:txBody>
      </p:sp>
    </p:spTree>
    <p:extLst>
      <p:ext uri="{BB962C8B-B14F-4D97-AF65-F5344CB8AC3E}">
        <p14:creationId xmlns:p14="http://schemas.microsoft.com/office/powerpoint/2010/main" val="267028301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Data cleanup (</a:t>
            </a:r>
            <a:r>
              <a:rPr lang="en-US" dirty="0" err="1" smtClean="0">
                <a:latin typeface="Arial" charset="0"/>
                <a:ea typeface="ＭＳ Ｐゴシック" charset="0"/>
                <a:cs typeface="ＭＳ Ｐゴシック" charset="0"/>
              </a:rPr>
              <a:t>cont</a:t>
            </a:r>
            <a:r>
              <a:rPr lang="en-US" dirty="0">
                <a:latin typeface="Arial" charset="0"/>
                <a:ea typeface="ＭＳ Ｐゴシック" charset="0"/>
                <a:cs typeface="ＭＳ Ｐゴシック" charset="0"/>
              </a:rPr>
              <a:t>)</a:t>
            </a:r>
          </a:p>
        </p:txBody>
      </p:sp>
      <p:sp>
        <p:nvSpPr>
          <p:cNvPr id="47107" name="Text Box 4"/>
          <p:cNvSpPr txBox="1">
            <a:spLocks noChangeArrowheads="1"/>
          </p:cNvSpPr>
          <p:nvPr/>
        </p:nvSpPr>
        <p:spPr bwMode="auto">
          <a:xfrm>
            <a:off x="3016913" y="5666561"/>
            <a:ext cx="5939111"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pPr>
            <a:r>
              <a:rPr lang="en-US" sz="1800" b="1" dirty="0"/>
              <a:t>Montage 1 degree workflow run with </a:t>
            </a:r>
            <a:r>
              <a:rPr lang="en-US" sz="1800" b="1" dirty="0" smtClean="0"/>
              <a:t>cleanup</a:t>
            </a:r>
            <a:endParaRPr lang="en-US" sz="1800" b="1" dirty="0"/>
          </a:p>
        </p:txBody>
      </p:sp>
      <p:pic>
        <p:nvPicPr>
          <p:cNvPr id="47106" name="Picture 3" descr="Montage-1-degree-cleanu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8291" y="1659119"/>
            <a:ext cx="7290244" cy="3992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Pegasus-Executable-Workflow.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36" y="991077"/>
            <a:ext cx="2021789" cy="5043425"/>
          </a:xfrm>
          <a:prstGeom prst="rect">
            <a:avLst/>
          </a:prstGeom>
        </p:spPr>
      </p:pic>
    </p:spTree>
    <p:extLst>
      <p:ext uri="{BB962C8B-B14F-4D97-AF65-F5344CB8AC3E}">
        <p14:creationId xmlns:p14="http://schemas.microsoft.com/office/powerpoint/2010/main" val="157550329"/>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Pegasus Dashboard</a:t>
            </a:r>
            <a:endParaRPr lang="en-US" dirty="0"/>
          </a:p>
        </p:txBody>
      </p:sp>
      <p:sp>
        <p:nvSpPr>
          <p:cNvPr id="3" name="Content Placeholder 2"/>
          <p:cNvSpPr>
            <a:spLocks noGrp="1"/>
          </p:cNvSpPr>
          <p:nvPr>
            <p:ph idx="1"/>
          </p:nvPr>
        </p:nvSpPr>
        <p:spPr>
          <a:xfrm>
            <a:off x="457200" y="961519"/>
            <a:ext cx="8229600" cy="1654694"/>
          </a:xfrm>
        </p:spPr>
        <p:txBody>
          <a:bodyPr/>
          <a:lstStyle/>
          <a:p>
            <a:r>
              <a:rPr lang="en-US" dirty="0" smtClean="0"/>
              <a:t>Web-based workflow monitoring GUI</a:t>
            </a:r>
          </a:p>
          <a:p>
            <a:pPr lvl="1"/>
            <a:r>
              <a:rPr lang="en-US" dirty="0" smtClean="0"/>
              <a:t>Data comes from monitoring database</a:t>
            </a:r>
          </a:p>
          <a:p>
            <a:pPr lvl="1"/>
            <a:r>
              <a:rPr lang="en-US" dirty="0" smtClean="0"/>
              <a:t>Supports monitoring, troubleshooting, and reporting</a:t>
            </a:r>
          </a:p>
        </p:txBody>
      </p:sp>
      <p:pic>
        <p:nvPicPr>
          <p:cNvPr id="4" name="Picture 3" descr="dashboar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42062"/>
            <a:ext cx="5996535" cy="4048081"/>
          </a:xfrm>
          <a:prstGeom prst="rect">
            <a:avLst/>
          </a:prstGeom>
          <a:ln>
            <a:noFill/>
          </a:ln>
          <a:effectLst>
            <a:outerShdw blurRad="190500" algn="tl" rotWithShape="0">
              <a:srgbClr val="000000">
                <a:alpha val="70000"/>
              </a:srgbClr>
            </a:outerShdw>
          </a:effectLst>
        </p:spPr>
      </p:pic>
      <p:pic>
        <p:nvPicPr>
          <p:cNvPr id="5" name="Picture 4" descr="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9528" y="2984291"/>
            <a:ext cx="4994472" cy="3904261"/>
          </a:xfrm>
          <a:prstGeom prst="rect">
            <a:avLst/>
          </a:prstGeom>
          <a:ln>
            <a:noFill/>
          </a:ln>
          <a:effectLst>
            <a:outerShdw blurRad="190500" algn="tl" rotWithShape="0">
              <a:srgbClr val="000000">
                <a:alpha val="70000"/>
              </a:srgbClr>
            </a:outerShdw>
          </a:effectLst>
        </p:spPr>
      </p:pic>
      <p:pic>
        <p:nvPicPr>
          <p:cNvPr id="6" name="Picture 5" descr="job.tif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2161" y="5022357"/>
            <a:ext cx="3468970" cy="1835643"/>
          </a:xfrm>
          <a:prstGeom prst="rect">
            <a:avLst/>
          </a:prstGeom>
          <a:ln>
            <a:noFill/>
          </a:ln>
          <a:effectLst>
            <a:outerShdw blurRad="190500" algn="tl" rotWithShape="0">
              <a:srgbClr val="000000">
                <a:alpha val="70000"/>
              </a:srgbClr>
            </a:outerShdw>
          </a:effectLst>
        </p:spPr>
      </p:pic>
      <p:sp>
        <p:nvSpPr>
          <p:cNvPr id="7" name="TextBox 6"/>
          <p:cNvSpPr txBox="1"/>
          <p:nvPr/>
        </p:nvSpPr>
        <p:spPr bwMode="auto">
          <a:xfrm>
            <a:off x="0" y="2322512"/>
            <a:ext cx="1567112" cy="400110"/>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kumimoji="0" lang="en-US"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rPr>
              <a:t>Dashboard</a:t>
            </a:r>
          </a:p>
        </p:txBody>
      </p:sp>
      <p:sp>
        <p:nvSpPr>
          <p:cNvPr id="8" name="TextBox 7"/>
          <p:cNvSpPr txBox="1"/>
          <p:nvPr/>
        </p:nvSpPr>
        <p:spPr bwMode="auto">
          <a:xfrm>
            <a:off x="6890526" y="3003473"/>
            <a:ext cx="2253474" cy="400110"/>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kumimoji="0" lang="en-US"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rPr>
              <a:t>Workflow Details</a:t>
            </a:r>
          </a:p>
        </p:txBody>
      </p:sp>
      <p:sp>
        <p:nvSpPr>
          <p:cNvPr id="9" name="TextBox 8"/>
          <p:cNvSpPr txBox="1"/>
          <p:nvPr/>
        </p:nvSpPr>
        <p:spPr bwMode="auto">
          <a:xfrm>
            <a:off x="2235682" y="5022357"/>
            <a:ext cx="1585449" cy="400110"/>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kumimoji="0" lang="en-US"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rPr>
              <a:t>Job Details</a:t>
            </a:r>
          </a:p>
        </p:txBody>
      </p:sp>
    </p:spTree>
    <p:extLst>
      <p:ext uri="{BB962C8B-B14F-4D97-AF65-F5344CB8AC3E}">
        <p14:creationId xmlns:p14="http://schemas.microsoft.com/office/powerpoint/2010/main" val="365320428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681" name="Picture 1" descr="recursive_dax.jpg"/>
          <p:cNvPicPr>
            <a:picLocks noChangeAspect="1"/>
          </p:cNvPicPr>
          <p:nvPr/>
        </p:nvPicPr>
        <p:blipFill rotWithShape="1">
          <a:blip r:embed="rId3">
            <a:extLst>
              <a:ext uri="{28A0092B-C50C-407E-A947-70E740481C1C}">
                <a14:useLocalDpi xmlns:a14="http://schemas.microsoft.com/office/drawing/2010/main" val="0"/>
              </a:ext>
            </a:extLst>
          </a:blip>
          <a:srcRect l="6634" t="8969" r="7387" b="9180"/>
          <a:stretch/>
        </p:blipFill>
        <p:spPr bwMode="auto">
          <a:xfrm>
            <a:off x="-2904" y="1021714"/>
            <a:ext cx="7581016" cy="5856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682"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Hierarchical </a:t>
            </a:r>
            <a:r>
              <a:rPr lang="en-US" dirty="0">
                <a:latin typeface="Arial" charset="0"/>
                <a:ea typeface="ＭＳ Ｐゴシック" charset="0"/>
                <a:cs typeface="ＭＳ Ｐゴシック" charset="0"/>
              </a:rPr>
              <a:t>Workflows</a:t>
            </a:r>
          </a:p>
        </p:txBody>
      </p:sp>
    </p:spTree>
    <p:extLst>
      <p:ext uri="{BB962C8B-B14F-4D97-AF65-F5344CB8AC3E}">
        <p14:creationId xmlns:p14="http://schemas.microsoft.com/office/powerpoint/2010/main" val="329437313"/>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Hierarchical Workflow</a:t>
            </a:r>
            <a:endParaRPr lang="en-US" dirty="0"/>
          </a:p>
        </p:txBody>
      </p:sp>
      <p:sp>
        <p:nvSpPr>
          <p:cNvPr id="3" name="Content Placeholder 2"/>
          <p:cNvSpPr>
            <a:spLocks noGrp="1"/>
          </p:cNvSpPr>
          <p:nvPr>
            <p:ph idx="1"/>
          </p:nvPr>
        </p:nvSpPr>
        <p:spPr>
          <a:xfrm>
            <a:off x="457200" y="1007298"/>
            <a:ext cx="8229600" cy="1347797"/>
          </a:xfrm>
        </p:spPr>
        <p:txBody>
          <a:bodyPr>
            <a:normAutofit/>
          </a:bodyPr>
          <a:lstStyle/>
          <a:p>
            <a:r>
              <a:rPr lang="en-US" dirty="0" smtClean="0"/>
              <a:t>&lt;</a:t>
            </a:r>
            <a:r>
              <a:rPr lang="en-US" dirty="0" err="1" smtClean="0"/>
              <a:t>dax</a:t>
            </a:r>
            <a:r>
              <a:rPr lang="en-US" dirty="0" smtClean="0"/>
              <a:t>&gt; element behaves like &lt;job&gt;</a:t>
            </a:r>
          </a:p>
          <a:p>
            <a:pPr lvl="1"/>
            <a:r>
              <a:rPr lang="en-US" dirty="0" smtClean="0"/>
              <a:t>Arguments are for </a:t>
            </a:r>
            <a:r>
              <a:rPr lang="en-US" dirty="0" err="1" smtClean="0"/>
              <a:t>pegasus</a:t>
            </a:r>
            <a:r>
              <a:rPr lang="en-US" dirty="0" smtClean="0"/>
              <a:t>-plan (most are inherited)</a:t>
            </a:r>
          </a:p>
          <a:p>
            <a:r>
              <a:rPr lang="en-US" dirty="0" smtClean="0"/>
              <a:t>Planner is invoked when DAX job is ready to run</a:t>
            </a:r>
          </a:p>
        </p:txBody>
      </p:sp>
      <p:sp>
        <p:nvSpPr>
          <p:cNvPr id="4" name="TextBox 3"/>
          <p:cNvSpPr txBox="1"/>
          <p:nvPr/>
        </p:nvSpPr>
        <p:spPr bwMode="auto">
          <a:xfrm>
            <a:off x="1572381" y="2270428"/>
            <a:ext cx="6332813" cy="3970318"/>
          </a:xfrm>
          <a:prstGeom prst="rect">
            <a:avLst/>
          </a:prstGeom>
          <a:solidFill>
            <a:schemeClr val="bg1">
              <a:lumMod val="20000"/>
              <a:lumOff val="80000"/>
            </a:schemeClr>
          </a:solid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0" hangingPunct="0"/>
            <a:r>
              <a:rPr lang="en-US" sz="1400" b="1" dirty="0">
                <a:latin typeface="Courier"/>
                <a:ea typeface="+mj-ea"/>
                <a:cs typeface="Courier"/>
              </a:rPr>
              <a:t>&lt;?xml version="1.0" encoding="UTF-8"?&gt;</a:t>
            </a:r>
          </a:p>
          <a:p>
            <a:pPr eaLnBrk="0" hangingPunct="0"/>
            <a:r>
              <a:rPr lang="en-US" sz="1400" b="1" dirty="0">
                <a:latin typeface="Courier"/>
                <a:ea typeface="+mj-ea"/>
                <a:cs typeface="Courier"/>
              </a:rPr>
              <a:t>&lt;</a:t>
            </a:r>
            <a:r>
              <a:rPr lang="en-US" sz="1400" b="1" dirty="0" err="1">
                <a:latin typeface="Courier"/>
                <a:ea typeface="+mj-ea"/>
                <a:cs typeface="Courier"/>
              </a:rPr>
              <a:t>adag</a:t>
            </a:r>
            <a:r>
              <a:rPr lang="en-US" sz="1400" b="1" dirty="0">
                <a:latin typeface="Courier"/>
                <a:ea typeface="+mj-ea"/>
                <a:cs typeface="Courier"/>
              </a:rPr>
              <a:t> version="3.4" name="multi-level"&gt;</a:t>
            </a:r>
          </a:p>
          <a:p>
            <a:pPr eaLnBrk="0" hangingPunct="0"/>
            <a:r>
              <a:rPr lang="en-US" sz="1400" b="1" dirty="0">
                <a:latin typeface="Courier"/>
                <a:ea typeface="+mj-ea"/>
                <a:cs typeface="Courier"/>
              </a:rPr>
              <a:t>	&lt;job id="ID0000001" namespace="example" name="sleep"&gt;</a:t>
            </a:r>
          </a:p>
          <a:p>
            <a:pPr eaLnBrk="0" hangingPunct="0"/>
            <a:r>
              <a:rPr lang="en-US" sz="1400" b="1" dirty="0">
                <a:latin typeface="Courier"/>
                <a:ea typeface="+mj-ea"/>
                <a:cs typeface="Courier"/>
              </a:rPr>
              <a:t>		&lt;argument&gt;5&lt;/argument&gt;</a:t>
            </a:r>
          </a:p>
          <a:p>
            <a:pPr eaLnBrk="0" hangingPunct="0"/>
            <a:r>
              <a:rPr lang="en-US" sz="1400" b="1" dirty="0">
                <a:latin typeface="Courier"/>
                <a:ea typeface="+mj-ea"/>
                <a:cs typeface="Courier"/>
              </a:rPr>
              <a:t>	&lt;/job&gt;</a:t>
            </a:r>
          </a:p>
          <a:p>
            <a:pPr eaLnBrk="0" hangingPunct="0"/>
            <a:r>
              <a:rPr lang="en-US" sz="1400" b="1" dirty="0">
                <a:latin typeface="Courier"/>
                <a:ea typeface="+mj-ea"/>
                <a:cs typeface="Courier"/>
              </a:rPr>
              <a:t>	&lt;</a:t>
            </a:r>
            <a:r>
              <a:rPr lang="en-US" sz="1400" b="1" dirty="0" err="1">
                <a:latin typeface="Courier"/>
                <a:ea typeface="+mj-ea"/>
                <a:cs typeface="Courier"/>
              </a:rPr>
              <a:t>dax</a:t>
            </a:r>
            <a:r>
              <a:rPr lang="en-US" sz="1400" b="1" dirty="0">
                <a:latin typeface="Courier"/>
                <a:ea typeface="+mj-ea"/>
                <a:cs typeface="Courier"/>
              </a:rPr>
              <a:t> id="ID0000002" file="</a:t>
            </a:r>
            <a:r>
              <a:rPr lang="en-US" sz="1400" b="1" dirty="0" err="1">
                <a:latin typeface="Courier"/>
                <a:ea typeface="+mj-ea"/>
                <a:cs typeface="Courier"/>
              </a:rPr>
              <a:t>sub.dax</a:t>
            </a:r>
            <a:r>
              <a:rPr lang="en-US" sz="1400" b="1" dirty="0">
                <a:latin typeface="Courier"/>
                <a:ea typeface="+mj-ea"/>
                <a:cs typeface="Courier"/>
              </a:rPr>
              <a:t>"&gt;</a:t>
            </a:r>
          </a:p>
          <a:p>
            <a:pPr eaLnBrk="0" hangingPunct="0"/>
            <a:r>
              <a:rPr lang="en-US" sz="1400" b="1" dirty="0" smtClean="0">
                <a:latin typeface="Courier"/>
                <a:ea typeface="+mj-ea"/>
                <a:cs typeface="Courier"/>
              </a:rPr>
              <a:t>		&lt;argument&gt;--output-site local&lt;/argument&gt;</a:t>
            </a:r>
          </a:p>
          <a:p>
            <a:pPr eaLnBrk="0" hangingPunct="0"/>
            <a:r>
              <a:rPr lang="en-US" sz="1400" b="1" dirty="0" smtClean="0">
                <a:latin typeface="Courier"/>
                <a:ea typeface="+mj-ea"/>
                <a:cs typeface="Courier"/>
              </a:rPr>
              <a:t>	&lt;/</a:t>
            </a:r>
            <a:r>
              <a:rPr lang="en-US" sz="1400" b="1" dirty="0" err="1" smtClean="0">
                <a:latin typeface="Courier"/>
                <a:ea typeface="+mj-ea"/>
                <a:cs typeface="Courier"/>
              </a:rPr>
              <a:t>dax</a:t>
            </a:r>
            <a:r>
              <a:rPr lang="en-US" sz="1400" b="1" dirty="0" smtClean="0">
                <a:latin typeface="Courier"/>
                <a:ea typeface="+mj-ea"/>
                <a:cs typeface="Courier"/>
              </a:rPr>
              <a:t>&gt;</a:t>
            </a:r>
          </a:p>
          <a:p>
            <a:pPr eaLnBrk="0" hangingPunct="0"/>
            <a:r>
              <a:rPr lang="en-US" sz="1400" b="1" dirty="0" smtClean="0">
                <a:latin typeface="Courier"/>
                <a:ea typeface="+mj-ea"/>
                <a:cs typeface="Courier"/>
              </a:rPr>
              <a:t>	&lt;job id="ID0000003" namespace="example" name="sleep"&gt;</a:t>
            </a:r>
          </a:p>
          <a:p>
            <a:pPr eaLnBrk="0" hangingPunct="0"/>
            <a:r>
              <a:rPr lang="en-US" sz="1400" b="1" dirty="0">
                <a:latin typeface="Courier"/>
                <a:ea typeface="+mj-ea"/>
                <a:cs typeface="Courier"/>
              </a:rPr>
              <a:t>		&lt;argument&gt;5&lt;/argument&gt;</a:t>
            </a:r>
          </a:p>
          <a:p>
            <a:pPr eaLnBrk="0" hangingPunct="0"/>
            <a:r>
              <a:rPr lang="en-US" sz="1400" b="1" dirty="0">
                <a:latin typeface="Courier"/>
                <a:ea typeface="+mj-ea"/>
                <a:cs typeface="Courier"/>
              </a:rPr>
              <a:t>	&lt;/job&gt;</a:t>
            </a:r>
          </a:p>
          <a:p>
            <a:pPr eaLnBrk="0" hangingPunct="0"/>
            <a:r>
              <a:rPr lang="en-US" sz="1400" b="1" dirty="0">
                <a:latin typeface="Courier"/>
                <a:ea typeface="+mj-ea"/>
                <a:cs typeface="Courier"/>
              </a:rPr>
              <a:t>	&lt;child ref="ID0000002"&gt;</a:t>
            </a:r>
          </a:p>
          <a:p>
            <a:pPr eaLnBrk="0" hangingPunct="0"/>
            <a:r>
              <a:rPr lang="en-US" sz="1400" b="1" dirty="0">
                <a:latin typeface="Courier"/>
                <a:ea typeface="+mj-ea"/>
                <a:cs typeface="Courier"/>
              </a:rPr>
              <a:t>		&lt;parent ref="ID0000001"/&gt;</a:t>
            </a:r>
          </a:p>
          <a:p>
            <a:pPr eaLnBrk="0" hangingPunct="0"/>
            <a:r>
              <a:rPr lang="en-US" sz="1400" b="1" dirty="0">
                <a:latin typeface="Courier"/>
                <a:ea typeface="+mj-ea"/>
                <a:cs typeface="Courier"/>
              </a:rPr>
              <a:t>	&lt;/child&gt;</a:t>
            </a:r>
          </a:p>
          <a:p>
            <a:pPr eaLnBrk="0" hangingPunct="0"/>
            <a:r>
              <a:rPr lang="en-US" sz="1400" b="1" dirty="0">
                <a:latin typeface="Courier"/>
                <a:ea typeface="+mj-ea"/>
                <a:cs typeface="Courier"/>
              </a:rPr>
              <a:t>	&lt;child ref="ID0000003"&gt;</a:t>
            </a:r>
          </a:p>
          <a:p>
            <a:pPr eaLnBrk="0" hangingPunct="0"/>
            <a:r>
              <a:rPr lang="en-US" sz="1400" b="1" dirty="0">
                <a:latin typeface="Courier"/>
                <a:ea typeface="+mj-ea"/>
                <a:cs typeface="Courier"/>
              </a:rPr>
              <a:t>		&lt;parent ref="ID0000002"/&gt;</a:t>
            </a:r>
          </a:p>
          <a:p>
            <a:pPr eaLnBrk="0" hangingPunct="0"/>
            <a:r>
              <a:rPr lang="en-US" sz="1400" b="1" dirty="0">
                <a:latin typeface="Courier"/>
                <a:ea typeface="+mj-ea"/>
                <a:cs typeface="Courier"/>
              </a:rPr>
              <a:t>	&lt;/child&gt;</a:t>
            </a:r>
          </a:p>
          <a:p>
            <a:pPr eaLnBrk="0" hangingPunct="0"/>
            <a:r>
              <a:rPr lang="en-US" sz="1400" b="1" dirty="0">
                <a:latin typeface="Courier"/>
                <a:ea typeface="+mj-ea"/>
                <a:cs typeface="Courier"/>
              </a:rPr>
              <a:t>&lt;/</a:t>
            </a:r>
            <a:r>
              <a:rPr lang="en-US" sz="1400" b="1" dirty="0" err="1">
                <a:latin typeface="Courier"/>
                <a:ea typeface="+mj-ea"/>
                <a:cs typeface="Courier"/>
              </a:rPr>
              <a:t>adag</a:t>
            </a:r>
            <a:r>
              <a:rPr lang="en-US" sz="1400" b="1" dirty="0">
                <a:latin typeface="Courier"/>
                <a:ea typeface="+mj-ea"/>
                <a:cs typeface="Courier"/>
              </a:rPr>
              <a:t>&gt;</a:t>
            </a:r>
            <a:endParaRPr kumimoji="0" lang="en-US" sz="1400" b="1" i="0" u="none" strike="noStrike" kern="1200" cap="none" spc="0" normalizeH="0" baseline="0" noProof="0" dirty="0" smtClean="0">
              <a:ln>
                <a:noFill/>
              </a:ln>
              <a:solidFill>
                <a:schemeClr val="tx1"/>
              </a:solidFill>
              <a:effectLst/>
              <a:uLnTx/>
              <a:uFillTx/>
              <a:latin typeface="Courier"/>
              <a:ea typeface="+mj-ea"/>
              <a:cs typeface="Courier"/>
            </a:endParaRPr>
          </a:p>
        </p:txBody>
      </p:sp>
    </p:spTree>
    <p:extLst>
      <p:ext uri="{BB962C8B-B14F-4D97-AF65-F5344CB8AC3E}">
        <p14:creationId xmlns:p14="http://schemas.microsoft.com/office/powerpoint/2010/main" val="4034421640"/>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a:xfrm>
            <a:off x="457200" y="148379"/>
            <a:ext cx="8229600" cy="727075"/>
          </a:xfrm>
        </p:spPr>
        <p:txBody>
          <a:bodyPr/>
          <a:lstStyle/>
          <a:p>
            <a:pPr eaLnBrk="1" hangingPunct="1"/>
            <a:r>
              <a:rPr lang="en-US" sz="2400" dirty="0" smtClean="0">
                <a:latin typeface="Arial" charset="0"/>
                <a:ea typeface="ＭＳ Ｐゴシック" charset="0"/>
                <a:cs typeface="ＭＳ Ｐゴシック" charset="0"/>
              </a:rPr>
              <a:t>What </a:t>
            </a:r>
            <a:r>
              <a:rPr lang="en-US" sz="2400" dirty="0">
                <a:latin typeface="Arial" charset="0"/>
                <a:ea typeface="ＭＳ Ｐゴシック" charset="0"/>
                <a:cs typeface="ＭＳ Ｐゴシック" charset="0"/>
              </a:rPr>
              <a:t>Does Pegasus provide an Application - I</a:t>
            </a:r>
          </a:p>
        </p:txBody>
      </p:sp>
      <p:sp>
        <p:nvSpPr>
          <p:cNvPr id="57346" name="Rectangle 3"/>
          <p:cNvSpPr>
            <a:spLocks noGrp="1" noChangeArrowheads="1"/>
          </p:cNvSpPr>
          <p:nvPr>
            <p:ph idx="1"/>
          </p:nvPr>
        </p:nvSpPr>
        <p:spPr/>
        <p:txBody>
          <a:bodyPr>
            <a:normAutofit lnSpcReduction="10000"/>
          </a:bodyPr>
          <a:lstStyle/>
          <a:p>
            <a:pPr>
              <a:defRPr/>
            </a:pPr>
            <a:r>
              <a:rPr lang="en-US" sz="2400" b="1" dirty="0" smtClean="0">
                <a:latin typeface="Arial" charset="0"/>
                <a:ea typeface="ＭＳ Ｐゴシック" charset="0"/>
                <a:cs typeface="ＭＳ Ｐゴシック" charset="0"/>
              </a:rPr>
              <a:t>Portability </a:t>
            </a:r>
            <a:r>
              <a:rPr lang="en-US" sz="2400" b="1" dirty="0">
                <a:latin typeface="Arial" charset="0"/>
                <a:ea typeface="ＭＳ Ｐゴシック" charset="0"/>
                <a:cs typeface="ＭＳ Ｐゴシック" charset="0"/>
              </a:rPr>
              <a:t>/ Reuse</a:t>
            </a:r>
            <a:endParaRPr lang="en-US" sz="2400" dirty="0">
              <a:latin typeface="Arial" charset="0"/>
              <a:ea typeface="ＭＳ Ｐゴシック" charset="0"/>
              <a:cs typeface="ＭＳ Ｐゴシック" charset="0"/>
            </a:endParaRPr>
          </a:p>
          <a:p>
            <a:pPr lvl="1">
              <a:defRPr/>
            </a:pPr>
            <a:r>
              <a:rPr lang="en-US" sz="2000" b="0" dirty="0">
                <a:latin typeface="Arial" charset="0"/>
                <a:ea typeface="ＭＳ Ｐゴシック" charset="0"/>
              </a:rPr>
              <a:t>User created workflows can easily </a:t>
            </a:r>
            <a:r>
              <a:rPr lang="en-US" sz="2000" b="0" dirty="0" smtClean="0">
                <a:latin typeface="Arial" charset="0"/>
                <a:ea typeface="ＭＳ Ｐゴシック" charset="0"/>
              </a:rPr>
              <a:t>be mapped to and </a:t>
            </a:r>
            <a:r>
              <a:rPr lang="en-US" sz="2000" b="0" dirty="0">
                <a:latin typeface="Arial" charset="0"/>
                <a:ea typeface="ＭＳ Ｐゴシック" charset="0"/>
              </a:rPr>
              <a:t>run in different environments without alteration. </a:t>
            </a:r>
            <a:endParaRPr lang="en-US" sz="2000" b="0" dirty="0" smtClean="0">
              <a:latin typeface="Arial" charset="0"/>
              <a:ea typeface="ＭＳ Ｐゴシック" charset="0"/>
            </a:endParaRPr>
          </a:p>
          <a:p>
            <a:pPr marL="457200" lvl="1" indent="0">
              <a:buNone/>
              <a:defRPr/>
            </a:pPr>
            <a:endParaRPr lang="en-US" sz="2000" b="0" dirty="0">
              <a:latin typeface="Arial" charset="0"/>
              <a:ea typeface="ＭＳ Ｐゴシック" charset="0"/>
            </a:endParaRPr>
          </a:p>
          <a:p>
            <a:r>
              <a:rPr lang="en-US" sz="2400" dirty="0">
                <a:latin typeface="Arial" charset="0"/>
                <a:ea typeface="ＭＳ Ｐゴシック" charset="0"/>
                <a:cs typeface="ＭＳ Ｐゴシック" charset="0"/>
              </a:rPr>
              <a:t>Data Management</a:t>
            </a:r>
          </a:p>
          <a:p>
            <a:pPr lvl="1"/>
            <a:r>
              <a:rPr lang="en-US" sz="2000" b="0" dirty="0">
                <a:latin typeface="Arial" charset="0"/>
                <a:ea typeface="ＭＳ Ｐゴシック" charset="0"/>
              </a:rPr>
              <a:t>Pegasus handles replica selection, data transfers and output registrations in data catalogs. These tasks are added to a workflow as auxiliary jobs by the Pegasus planner</a:t>
            </a:r>
            <a:r>
              <a:rPr lang="en-US" sz="2000" b="0" dirty="0" smtClean="0">
                <a:latin typeface="Arial" charset="0"/>
                <a:ea typeface="ＭＳ Ｐゴシック" charset="0"/>
              </a:rPr>
              <a:t>.</a:t>
            </a:r>
          </a:p>
          <a:p>
            <a:pPr marL="457200" lvl="1" indent="0">
              <a:buNone/>
            </a:pPr>
            <a:endParaRPr lang="en-US" sz="2000" b="0" dirty="0" smtClean="0">
              <a:latin typeface="Arial" charset="0"/>
              <a:ea typeface="ＭＳ Ｐゴシック" charset="0"/>
            </a:endParaRPr>
          </a:p>
          <a:p>
            <a:pPr>
              <a:defRPr/>
            </a:pPr>
            <a:r>
              <a:rPr lang="en-US" sz="2400" dirty="0">
                <a:latin typeface="Arial" charset="0"/>
                <a:ea typeface="ＭＳ Ｐゴシック" charset="0"/>
                <a:cs typeface="ＭＳ Ｐゴシック" charset="0"/>
              </a:rPr>
              <a:t>Performance</a:t>
            </a:r>
          </a:p>
          <a:p>
            <a:pPr lvl="1">
              <a:defRPr/>
            </a:pPr>
            <a:r>
              <a:rPr lang="en-US" sz="2000" b="0" dirty="0">
                <a:latin typeface="Arial" charset="0"/>
                <a:ea typeface="ＭＳ Ｐゴシック" charset="0"/>
              </a:rPr>
              <a:t>The Pegasus mapper can reorder, group, and prioritize tasks in order to increase the overall workflow performance.</a:t>
            </a:r>
          </a:p>
          <a:p>
            <a:pPr lvl="1"/>
            <a:endParaRPr lang="en-US" sz="2000" b="0" dirty="0" smtClean="0">
              <a:latin typeface="Arial" charset="0"/>
              <a:ea typeface="ＭＳ Ｐゴシック" charset="0"/>
            </a:endParaRPr>
          </a:p>
        </p:txBody>
      </p:sp>
      <p:sp>
        <p:nvSpPr>
          <p:cNvPr id="57347" name="Rectangle 4"/>
          <p:cNvSpPr>
            <a:spLocks noChangeArrowheads="1"/>
          </p:cNvSpPr>
          <p:nvPr/>
        </p:nvSpPr>
        <p:spPr bwMode="auto">
          <a:xfrm>
            <a:off x="-457200" y="4243388"/>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type="none" w="lg" len="lg"/>
              </a14:hiddenLine>
            </a:ext>
          </a:extLst>
        </p:spPr>
        <p:txBody>
          <a:bodyPr wrap="none">
            <a:spAutoFit/>
          </a:bodyPr>
          <a:lstStyle/>
          <a:p>
            <a:endParaRPr lang="en-US"/>
          </a:p>
        </p:txBody>
      </p:sp>
    </p:spTree>
    <p:extLst>
      <p:ext uri="{BB962C8B-B14F-4D97-AF65-F5344CB8AC3E}">
        <p14:creationId xmlns:p14="http://schemas.microsoft.com/office/powerpoint/2010/main" val="3829446337"/>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ChangeArrowheads="1"/>
          </p:cNvSpPr>
          <p:nvPr>
            <p:ph type="title"/>
          </p:nvPr>
        </p:nvSpPr>
        <p:spPr>
          <a:xfrm>
            <a:off x="457200" y="140952"/>
            <a:ext cx="8229600" cy="727075"/>
          </a:xfrm>
        </p:spPr>
        <p:txBody>
          <a:bodyPr/>
          <a:lstStyle/>
          <a:p>
            <a:pPr eaLnBrk="1" hangingPunct="1"/>
            <a:r>
              <a:rPr lang="en-US" sz="2400" dirty="0" smtClean="0">
                <a:latin typeface="Arial" charset="0"/>
                <a:ea typeface="ＭＳ Ｐゴシック" charset="0"/>
                <a:cs typeface="ＭＳ Ｐゴシック" charset="0"/>
              </a:rPr>
              <a:t>What </a:t>
            </a:r>
            <a:r>
              <a:rPr lang="en-US" sz="2400" dirty="0">
                <a:latin typeface="Arial" charset="0"/>
                <a:ea typeface="ＭＳ Ｐゴシック" charset="0"/>
                <a:cs typeface="ＭＳ Ｐゴシック" charset="0"/>
              </a:rPr>
              <a:t>Does Pegasus provide an Application </a:t>
            </a:r>
            <a:r>
              <a:rPr lang="en-US" sz="2400" dirty="0" smtClean="0">
                <a:latin typeface="Arial" charset="0"/>
                <a:ea typeface="ＭＳ Ｐゴシック" charset="0"/>
                <a:cs typeface="ＭＳ Ｐゴシック" charset="0"/>
              </a:rPr>
              <a:t>- II</a:t>
            </a:r>
            <a:endParaRPr lang="en-US" sz="2400" dirty="0">
              <a:latin typeface="Arial" charset="0"/>
              <a:ea typeface="ＭＳ Ｐゴシック" charset="0"/>
              <a:cs typeface="ＭＳ Ｐゴシック" charset="0"/>
            </a:endParaRPr>
          </a:p>
        </p:txBody>
      </p:sp>
      <p:sp>
        <p:nvSpPr>
          <p:cNvPr id="59394" name="Rectangle 3"/>
          <p:cNvSpPr>
            <a:spLocks noGrp="1" noChangeArrowheads="1"/>
          </p:cNvSpPr>
          <p:nvPr>
            <p:ph idx="1"/>
          </p:nvPr>
        </p:nvSpPr>
        <p:spPr>
          <a:xfrm>
            <a:off x="457200" y="1171575"/>
            <a:ext cx="8229600" cy="4643846"/>
          </a:xfrm>
        </p:spPr>
        <p:txBody>
          <a:bodyPr>
            <a:normAutofit lnSpcReduction="10000"/>
          </a:bodyPr>
          <a:lstStyle/>
          <a:p>
            <a:r>
              <a:rPr lang="en-US" sz="2400" b="1" dirty="0">
                <a:latin typeface="Arial" charset="0"/>
                <a:ea typeface="ＭＳ Ｐゴシック" charset="0"/>
                <a:cs typeface="ＭＳ Ｐゴシック" charset="0"/>
              </a:rPr>
              <a:t>Provenance</a:t>
            </a:r>
          </a:p>
          <a:p>
            <a:pPr lvl="1"/>
            <a:r>
              <a:rPr lang="en-US" sz="2000" b="0" dirty="0" smtClean="0">
                <a:latin typeface="Arial" charset="0"/>
                <a:ea typeface="ＭＳ Ｐゴシック" charset="0"/>
              </a:rPr>
              <a:t>Provenance </a:t>
            </a:r>
            <a:r>
              <a:rPr lang="en-US" sz="2000" b="0" dirty="0">
                <a:latin typeface="Arial" charset="0"/>
                <a:ea typeface="ＭＳ Ｐゴシック" charset="0"/>
              </a:rPr>
              <a:t>data is collected in a database, and the data can be summaries with tools such as pegasus-statistics, pegasus-plots, or directly with SQL queries</a:t>
            </a:r>
            <a:r>
              <a:rPr lang="en-US" sz="2000" b="0" dirty="0" smtClean="0">
                <a:latin typeface="Arial" charset="0"/>
                <a:ea typeface="ＭＳ Ｐゴシック" charset="0"/>
              </a:rPr>
              <a:t>.</a:t>
            </a:r>
            <a:br>
              <a:rPr lang="en-US" sz="2000" b="0" dirty="0" smtClean="0">
                <a:latin typeface="Arial" charset="0"/>
                <a:ea typeface="ＭＳ Ｐゴシック" charset="0"/>
              </a:rPr>
            </a:br>
            <a:endParaRPr lang="en-US" sz="2000" b="0" dirty="0">
              <a:latin typeface="Arial" charset="0"/>
              <a:ea typeface="ＭＳ Ｐゴシック" charset="0"/>
            </a:endParaRPr>
          </a:p>
          <a:p>
            <a:r>
              <a:rPr lang="en-US" sz="2400" b="1" dirty="0" smtClean="0">
                <a:latin typeface="Arial" charset="0"/>
                <a:ea typeface="ＭＳ Ｐゴシック" charset="0"/>
                <a:cs typeface="ＭＳ Ｐゴシック" charset="0"/>
              </a:rPr>
              <a:t>Reliability </a:t>
            </a:r>
            <a:r>
              <a:rPr lang="en-US" sz="2400" b="1" dirty="0">
                <a:latin typeface="Arial" charset="0"/>
                <a:ea typeface="ＭＳ Ｐゴシック" charset="0"/>
                <a:cs typeface="ＭＳ Ｐゴシック" charset="0"/>
              </a:rPr>
              <a:t>and Debugging Tools</a:t>
            </a:r>
          </a:p>
          <a:p>
            <a:pPr lvl="1"/>
            <a:r>
              <a:rPr lang="en-US" sz="2000" b="0" dirty="0">
                <a:latin typeface="Arial" charset="0"/>
                <a:ea typeface="ＭＳ Ｐゴシック" charset="0"/>
              </a:rPr>
              <a:t>Jobs and data transfers are automatically retried in case of failures. Debugging tools such as pegasus-analyzer helps the user to debug the workflow in case of non-recoverable failures</a:t>
            </a:r>
            <a:r>
              <a:rPr lang="en-US" sz="2000" b="0" dirty="0" smtClean="0">
                <a:latin typeface="Arial" charset="0"/>
                <a:ea typeface="ＭＳ Ｐゴシック" charset="0"/>
              </a:rPr>
              <a:t>.</a:t>
            </a:r>
            <a:br>
              <a:rPr lang="en-US" sz="2000" b="0" dirty="0" smtClean="0">
                <a:latin typeface="Arial" charset="0"/>
                <a:ea typeface="ＭＳ Ｐゴシック" charset="0"/>
              </a:rPr>
            </a:br>
            <a:endParaRPr lang="en-US" sz="2000" b="0" dirty="0">
              <a:latin typeface="Arial" charset="0"/>
              <a:ea typeface="ＭＳ Ｐゴシック" charset="0"/>
            </a:endParaRPr>
          </a:p>
          <a:p>
            <a:pPr>
              <a:defRPr/>
            </a:pPr>
            <a:r>
              <a:rPr lang="en-US" sz="2400" dirty="0" smtClean="0">
                <a:latin typeface="Arial" charset="0"/>
                <a:ea typeface="ＭＳ Ｐゴシック" charset="0"/>
                <a:cs typeface="ＭＳ Ｐゴシック" charset="0"/>
              </a:rPr>
              <a:t>Scalability</a:t>
            </a:r>
            <a:endParaRPr lang="en-US" sz="2400" dirty="0">
              <a:latin typeface="Arial" charset="0"/>
              <a:ea typeface="ＭＳ Ｐゴシック" charset="0"/>
              <a:cs typeface="ＭＳ Ｐゴシック" charset="0"/>
            </a:endParaRPr>
          </a:p>
          <a:p>
            <a:pPr lvl="1">
              <a:defRPr/>
            </a:pPr>
            <a:r>
              <a:rPr lang="en-US" sz="2000" b="0" dirty="0" smtClean="0">
                <a:latin typeface="Arial" charset="0"/>
                <a:ea typeface="ＭＳ Ｐゴシック" charset="0"/>
                <a:cs typeface="ＭＳ Ｐゴシック" charset="0"/>
              </a:rPr>
              <a:t>Hierarchal workflows</a:t>
            </a:r>
          </a:p>
          <a:p>
            <a:pPr lvl="1">
              <a:defRPr/>
            </a:pPr>
            <a:r>
              <a:rPr lang="en-US" sz="2000" b="0" dirty="0" smtClean="0">
                <a:latin typeface="Arial" charset="0"/>
                <a:ea typeface="ＭＳ Ｐゴシック" charset="0"/>
                <a:cs typeface="ＭＳ Ｐゴシック" charset="0"/>
              </a:rPr>
              <a:t>Scale to hundreds of thousands of nodes in a workflow.</a:t>
            </a:r>
            <a:endParaRPr lang="en-US" sz="2000" b="0" dirty="0">
              <a:latin typeface="Arial" charset="0"/>
              <a:ea typeface="ＭＳ Ｐゴシック" charset="0"/>
              <a:cs typeface="ＭＳ Ｐゴシック" charset="0"/>
            </a:endParaRPr>
          </a:p>
          <a:p>
            <a:pPr lvl="1"/>
            <a:endParaRPr lang="en-US" sz="2000" b="0" dirty="0">
              <a:latin typeface="Arial" charset="0"/>
              <a:ea typeface="ＭＳ Ｐゴシック" charset="0"/>
            </a:endParaRPr>
          </a:p>
          <a:p>
            <a:pPr lvl="1"/>
            <a:endParaRPr lang="en-US" sz="2000" b="0" dirty="0" smtClean="0">
              <a:latin typeface="Arial" charset="0"/>
              <a:ea typeface="ＭＳ Ｐゴシック" charset="0"/>
            </a:endParaRPr>
          </a:p>
        </p:txBody>
      </p:sp>
      <p:sp>
        <p:nvSpPr>
          <p:cNvPr id="59396" name="Slide Number Placeholder 1"/>
          <p:cNvSpPr>
            <a:spLocks noGrp="1"/>
          </p:cNvSpPr>
          <p:nvPr>
            <p:ph type="sldNum" sz="quarter" idx="4294967295"/>
          </p:nvPr>
        </p:nvSpPr>
        <p:spPr>
          <a:xfrm>
            <a:off x="70104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400" dirty="0"/>
          </a:p>
        </p:txBody>
      </p:sp>
      <p:sp>
        <p:nvSpPr>
          <p:cNvPr id="59395" name="Rectangle 4"/>
          <p:cNvSpPr>
            <a:spLocks noChangeArrowheads="1"/>
          </p:cNvSpPr>
          <p:nvPr/>
        </p:nvSpPr>
        <p:spPr bwMode="auto">
          <a:xfrm>
            <a:off x="-457200" y="4243388"/>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type="none" w="lg" len="lg"/>
              </a14:hiddenLine>
            </a:ext>
          </a:extLst>
        </p:spPr>
        <p:txBody>
          <a:bodyPr wrap="none">
            <a:spAutoFit/>
          </a:bodyPr>
          <a:lstStyle/>
          <a:p>
            <a:endParaRPr lang="en-US"/>
          </a:p>
        </p:txBody>
      </p:sp>
    </p:spTree>
    <p:extLst>
      <p:ext uri="{BB962C8B-B14F-4D97-AF65-F5344CB8AC3E}">
        <p14:creationId xmlns:p14="http://schemas.microsoft.com/office/powerpoint/2010/main" val="110725583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normAutofit/>
          </a:bodyPr>
          <a:lstStyle/>
          <a:p>
            <a:r>
              <a:rPr lang="en-US" dirty="0" smtClean="0"/>
              <a:t>Introduction to Workflows and Pegasus</a:t>
            </a:r>
          </a:p>
          <a:p>
            <a:pPr marL="0" indent="0">
              <a:buNone/>
            </a:pPr>
            <a:endParaRPr lang="en-US" dirty="0" smtClean="0"/>
          </a:p>
          <a:p>
            <a:r>
              <a:rPr lang="en-US" dirty="0" smtClean="0"/>
              <a:t>Hands-on Pegasus Tutorial Demonstration</a:t>
            </a:r>
          </a:p>
          <a:p>
            <a:pPr lvl="1"/>
            <a:r>
              <a:rPr lang="en-US" dirty="0" smtClean="0"/>
              <a:t>Compose, setup and run a simple workflow</a:t>
            </a:r>
          </a:p>
          <a:p>
            <a:pPr lvl="1"/>
            <a:r>
              <a:rPr lang="en-US" dirty="0" smtClean="0"/>
              <a:t>Monitor , debug and generate statistics of a workflow.</a:t>
            </a:r>
          </a:p>
          <a:p>
            <a:pPr lvl="1"/>
            <a:r>
              <a:rPr lang="en-US" dirty="0" smtClean="0"/>
              <a:t>Run the same workflow with clustering turned on</a:t>
            </a:r>
          </a:p>
          <a:p>
            <a:pPr lvl="1"/>
            <a:r>
              <a:rPr lang="en-US" dirty="0" smtClean="0"/>
              <a:t>Compose and submit a workflow with a MPI job.</a:t>
            </a:r>
          </a:p>
          <a:p>
            <a:endParaRPr lang="en-US" dirty="0" smtClean="0"/>
          </a:p>
          <a:p>
            <a:r>
              <a:rPr lang="en-US" dirty="0" smtClean="0"/>
              <a:t>Advanced Topics</a:t>
            </a:r>
          </a:p>
          <a:p>
            <a:endParaRPr lang="en-US" dirty="0" smtClean="0"/>
          </a:p>
        </p:txBody>
      </p:sp>
    </p:spTree>
    <p:extLst>
      <p:ext uri="{BB962C8B-B14F-4D97-AF65-F5344CB8AC3E}">
        <p14:creationId xmlns:p14="http://schemas.microsoft.com/office/powerpoint/2010/main" val="336628278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5257800" cy="914400"/>
          </a:xfrm>
        </p:spPr>
        <p:txBody>
          <a:bodyPr/>
          <a:lstStyle/>
          <a:p>
            <a:pPr>
              <a:defRPr/>
            </a:pPr>
            <a:r>
              <a:rPr lang="en-US" sz="3600" dirty="0" smtClean="0">
                <a:solidFill>
                  <a:srgbClr val="518AC4"/>
                </a:solidFill>
                <a:latin typeface="Calisto MT"/>
                <a:cs typeface="Calisto MT"/>
              </a:rPr>
              <a:t>If you get stuck…</a:t>
            </a:r>
            <a:endParaRPr lang="en-US" sz="3600" dirty="0">
              <a:solidFill>
                <a:srgbClr val="518AC4"/>
              </a:solidFill>
              <a:latin typeface="Calisto MT"/>
              <a:cs typeface="Calisto MT"/>
            </a:endParaRPr>
          </a:p>
        </p:txBody>
      </p:sp>
      <p:sp>
        <p:nvSpPr>
          <p:cNvPr id="62466" name="Content Placeholder 2"/>
          <p:cNvSpPr>
            <a:spLocks noGrp="1"/>
          </p:cNvSpPr>
          <p:nvPr>
            <p:ph idx="1"/>
          </p:nvPr>
        </p:nvSpPr>
        <p:spPr>
          <a:xfrm>
            <a:off x="457200" y="945191"/>
            <a:ext cx="8229600" cy="4983163"/>
          </a:xfrm>
        </p:spPr>
        <p:txBody>
          <a:bodyPr>
            <a:normAutofit/>
          </a:bodyPr>
          <a:lstStyle/>
          <a:p>
            <a:pPr marL="0" indent="0">
              <a:buNone/>
            </a:pPr>
            <a:r>
              <a:rPr lang="en-US" dirty="0" smtClean="0">
                <a:solidFill>
                  <a:srgbClr val="800000"/>
                </a:solidFill>
                <a:latin typeface="Calisto MT" charset="0"/>
                <a:cs typeface="Calisto MT" charset="0"/>
              </a:rPr>
              <a:t>And you</a:t>
            </a:r>
            <a:r>
              <a:rPr lang="en-US" sz="2200" dirty="0" smtClean="0">
                <a:solidFill>
                  <a:srgbClr val="800000"/>
                </a:solidFill>
                <a:latin typeface="Calisto MT" charset="0"/>
                <a:cs typeface="Calisto MT" charset="0"/>
              </a:rPr>
              <a:t> </a:t>
            </a:r>
            <a:r>
              <a:rPr lang="en-US" sz="2200" dirty="0">
                <a:solidFill>
                  <a:srgbClr val="800000"/>
                </a:solidFill>
                <a:latin typeface="Calisto MT" charset="0"/>
                <a:cs typeface="Calisto MT" charset="0"/>
              </a:rPr>
              <a:t>can draw….</a:t>
            </a: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smtClean="0">
              <a:solidFill>
                <a:srgbClr val="800000"/>
              </a:solidFill>
              <a:latin typeface="Calisto MT" charset="0"/>
              <a:cs typeface="Calisto MT" charset="0"/>
            </a:endParaRPr>
          </a:p>
          <a:p>
            <a:endParaRPr lang="en-US" sz="2200" dirty="0" smtClean="0">
              <a:solidFill>
                <a:srgbClr val="800000"/>
              </a:solidFill>
              <a:latin typeface="Calisto MT" charset="0"/>
              <a:cs typeface="Calisto MT" charset="0"/>
            </a:endParaRPr>
          </a:p>
          <a:p>
            <a:pPr lvl="3"/>
            <a:endParaRPr lang="en-US" sz="2200" dirty="0" smtClean="0">
              <a:solidFill>
                <a:srgbClr val="800000"/>
              </a:solidFill>
              <a:latin typeface="Calisto MT" charset="0"/>
              <a:cs typeface="Calisto MT" charset="0"/>
            </a:endParaRPr>
          </a:p>
          <a:p>
            <a:pPr lvl="3"/>
            <a:endParaRPr lang="en-US" sz="2200" dirty="0">
              <a:solidFill>
                <a:srgbClr val="800000"/>
              </a:solidFill>
              <a:latin typeface="Calisto MT" charset="0"/>
              <a:cs typeface="Calisto MT" charset="0"/>
            </a:endParaRPr>
          </a:p>
          <a:p>
            <a:pPr lvl="3"/>
            <a:r>
              <a:rPr lang="en-US" sz="2200" dirty="0">
                <a:solidFill>
                  <a:srgbClr val="800000"/>
                </a:solidFill>
                <a:latin typeface="Calisto MT" charset="0"/>
                <a:cs typeface="Calisto MT" charset="0"/>
              </a:rPr>
              <a:t>	</a:t>
            </a:r>
            <a:r>
              <a:rPr lang="en-US" sz="2200" dirty="0" smtClean="0">
                <a:solidFill>
                  <a:srgbClr val="800000"/>
                </a:solidFill>
                <a:latin typeface="Calisto MT" charset="0"/>
                <a:cs typeface="Calisto MT" charset="0"/>
              </a:rPr>
              <a:t>				</a:t>
            </a:r>
            <a:r>
              <a:rPr lang="en-US" sz="2400" dirty="0" smtClean="0">
                <a:solidFill>
                  <a:srgbClr val="800000"/>
                </a:solidFill>
                <a:latin typeface="Calisto MT" charset="0"/>
                <a:cs typeface="Calisto MT" charset="0"/>
              </a:rPr>
              <a:t>We </a:t>
            </a:r>
            <a:r>
              <a:rPr lang="en-US" sz="2400" dirty="0">
                <a:solidFill>
                  <a:srgbClr val="800000"/>
                </a:solidFill>
                <a:latin typeface="Calisto MT" charset="0"/>
                <a:cs typeface="Calisto MT" charset="0"/>
              </a:rPr>
              <a:t>can help you!</a:t>
            </a:r>
          </a:p>
          <a:p>
            <a:pPr lvl="3"/>
            <a:endParaRPr lang="en-US" sz="1400" dirty="0" smtClean="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p:txBody>
      </p:sp>
      <p:sp>
        <p:nvSpPr>
          <p:cNvPr id="4" name="Slide Number Placeholder 3"/>
          <p:cNvSpPr>
            <a:spLocks noGrp="1"/>
          </p:cNvSpPr>
          <p:nvPr>
            <p:ph type="sldNum" sz="quarter" idx="4294967295"/>
          </p:nvPr>
        </p:nvSpPr>
        <p:spPr>
          <a:xfrm>
            <a:off x="8543925" y="6356350"/>
            <a:ext cx="561975" cy="365125"/>
          </a:xfrm>
          <a:prstGeom prst="rect">
            <a:avLst/>
          </a:prstGeom>
        </p:spPr>
        <p:txBody>
          <a:bodyPr/>
          <a:lstStyle/>
          <a:p>
            <a:pPr>
              <a:defRPr/>
            </a:pPr>
            <a:fld id="{00E64684-F5AD-3740-AFEE-6E363FF2BEBB}" type="slidenum">
              <a:rPr lang="en-US" smtClean="0"/>
              <a:pPr>
                <a:defRPr/>
              </a:pPr>
              <a:t>30</a:t>
            </a:fld>
            <a:endParaRPr lang="en-US"/>
          </a:p>
        </p:txBody>
      </p:sp>
      <p:pic>
        <p:nvPicPr>
          <p:cNvPr id="6246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968500"/>
            <a:ext cx="3117850" cy="415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69" name="Picture 5" descr="Document.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492750" y="-28575"/>
            <a:ext cx="380206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70"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96877" y="1718806"/>
            <a:ext cx="46736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7474377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More Information</a:t>
            </a:r>
            <a:endParaRPr lang="en-US" dirty="0"/>
          </a:p>
        </p:txBody>
      </p:sp>
      <p:sp>
        <p:nvSpPr>
          <p:cNvPr id="95235" name="Shape 2"/>
          <p:cNvSpPr>
            <a:spLocks noGrp="1"/>
          </p:cNvSpPr>
          <p:nvPr>
            <p:ph idx="1"/>
          </p:nvPr>
        </p:nvSpPr>
        <p:spPr/>
        <p:txBody>
          <a:bodyPr>
            <a:normAutofit/>
          </a:bodyPr>
          <a:lstStyle/>
          <a:p>
            <a:pPr eaLnBrk="1" hangingPunct="1">
              <a:defRPr/>
            </a:pPr>
            <a:r>
              <a:rPr lang="en-US" sz="2600" dirty="0" smtClean="0">
                <a:ea typeface="ＭＳ Ｐゴシック" charset="0"/>
                <a:cs typeface="ＭＳ Ｐゴシック" charset="0"/>
              </a:rPr>
              <a:t>Pegasus Website:</a:t>
            </a:r>
          </a:p>
          <a:p>
            <a:pPr lvl="1" eaLnBrk="1" hangingPunct="1">
              <a:defRPr/>
            </a:pPr>
            <a:r>
              <a:rPr lang="en-US" sz="2200" dirty="0" smtClean="0">
                <a:ea typeface="ＭＳ Ｐゴシック" charset="0"/>
                <a:cs typeface="ＭＳ Ｐゴシック" charset="0"/>
                <a:hlinkClick r:id="rId3"/>
              </a:rPr>
              <a:t>http</a:t>
            </a:r>
            <a:r>
              <a:rPr lang="en-US" sz="2200" dirty="0">
                <a:ea typeface="ＭＳ Ｐゴシック" charset="0"/>
                <a:cs typeface="ＭＳ Ｐゴシック" charset="0"/>
                <a:hlinkClick r:id="rId3"/>
              </a:rPr>
              <a:t>://</a:t>
            </a:r>
            <a:r>
              <a:rPr lang="en-US" sz="2200" dirty="0" smtClean="0">
                <a:ea typeface="ＭＳ Ｐゴシック" charset="0"/>
                <a:cs typeface="ＭＳ Ｐゴシック" charset="0"/>
                <a:hlinkClick r:id="rId3"/>
              </a:rPr>
              <a:t>pegasus.isi.edu</a:t>
            </a:r>
            <a:endParaRPr lang="en-US" sz="2200" dirty="0" smtClean="0">
              <a:ea typeface="ＭＳ Ｐゴシック" charset="0"/>
              <a:cs typeface="ＭＳ Ｐゴシック" charset="0"/>
            </a:endParaRPr>
          </a:p>
          <a:p>
            <a:pPr eaLnBrk="1" hangingPunct="1">
              <a:defRPr/>
            </a:pPr>
            <a:r>
              <a:rPr lang="en-US" sz="2600" dirty="0" smtClean="0">
                <a:ea typeface="ＭＳ Ｐゴシック" charset="0"/>
                <a:cs typeface="ＭＳ Ｐゴシック" charset="0"/>
              </a:rPr>
              <a:t>Tutorial:</a:t>
            </a:r>
          </a:p>
          <a:p>
            <a:pPr lvl="1" eaLnBrk="1" hangingPunct="1">
              <a:defRPr/>
            </a:pPr>
            <a:r>
              <a:rPr lang="en-US" sz="2200" dirty="0" smtClean="0">
                <a:ea typeface="ＭＳ Ｐゴシック" charset="0"/>
                <a:cs typeface="ＭＳ Ｐゴシック" charset="0"/>
                <a:hlinkClick r:id="rId4"/>
              </a:rPr>
              <a:t>http://pegasus.isi.edu/wms/docs/latest/tutorial.php</a:t>
            </a:r>
            <a:endParaRPr lang="en-US" sz="2200" dirty="0" smtClean="0">
              <a:ea typeface="ＭＳ Ｐゴシック" charset="0"/>
              <a:cs typeface="ＭＳ Ｐゴシック" charset="0"/>
            </a:endParaRPr>
          </a:p>
          <a:p>
            <a:pPr eaLnBrk="1" hangingPunct="1">
              <a:defRPr/>
            </a:pPr>
            <a:r>
              <a:rPr lang="en-US" sz="2600" dirty="0" smtClean="0">
                <a:ea typeface="ＭＳ Ｐゴシック" charset="0"/>
                <a:cs typeface="ＭＳ Ｐゴシック" charset="0"/>
              </a:rPr>
              <a:t>Documentation:</a:t>
            </a:r>
          </a:p>
          <a:p>
            <a:pPr lvl="1" eaLnBrk="1" hangingPunct="1">
              <a:defRPr/>
            </a:pPr>
            <a:r>
              <a:rPr lang="en-US" sz="2200" dirty="0" smtClean="0">
                <a:ea typeface="ＭＳ Ｐゴシック" charset="0"/>
                <a:cs typeface="ＭＳ Ｐゴシック" charset="0"/>
                <a:hlinkClick r:id="rId5"/>
              </a:rPr>
              <a:t>http://pegasus.isi.edu/documentation</a:t>
            </a:r>
            <a:endParaRPr lang="en-US" sz="2200" dirty="0">
              <a:ea typeface="ＭＳ Ｐゴシック" charset="0"/>
              <a:cs typeface="ＭＳ Ｐゴシック" charset="0"/>
            </a:endParaRPr>
          </a:p>
          <a:p>
            <a:pPr eaLnBrk="1" hangingPunct="1">
              <a:defRPr/>
            </a:pPr>
            <a:r>
              <a:rPr lang="en-US" sz="2600" dirty="0" smtClean="0">
                <a:ea typeface="ＭＳ Ｐゴシック" charset="0"/>
                <a:cs typeface="ＭＳ Ｐゴシック" charset="0"/>
              </a:rPr>
              <a:t>Email addresses:</a:t>
            </a:r>
          </a:p>
          <a:p>
            <a:pPr lvl="1" eaLnBrk="1" hangingPunct="1">
              <a:defRPr/>
            </a:pPr>
            <a:r>
              <a:rPr lang="en-US" sz="2200" dirty="0" smtClean="0">
                <a:ea typeface="ＭＳ Ｐゴシック" charset="0"/>
                <a:cs typeface="ＭＳ Ｐゴシック" charset="0"/>
              </a:rPr>
              <a:t>Pegasus users list (public):</a:t>
            </a:r>
            <a:r>
              <a:rPr lang="en-US" sz="2200" dirty="0" smtClean="0">
                <a:solidFill>
                  <a:srgbClr val="8A0002"/>
                </a:solidFill>
                <a:ea typeface="ＭＳ Ｐゴシック" charset="0"/>
                <a:cs typeface="ＭＳ Ｐゴシック" charset="0"/>
              </a:rPr>
              <a:t> </a:t>
            </a:r>
            <a:r>
              <a:rPr lang="en-US" sz="2200" dirty="0" smtClean="0">
                <a:solidFill>
                  <a:srgbClr val="8A0002"/>
                </a:solidFill>
                <a:ea typeface="ＭＳ Ｐゴシック" charset="0"/>
                <a:cs typeface="ＭＳ Ｐゴシック" charset="0"/>
                <a:hlinkClick r:id="rId6"/>
              </a:rPr>
              <a:t>pegasus-users@isi.edu</a:t>
            </a:r>
            <a:r>
              <a:rPr lang="en-US" sz="2200" dirty="0" smtClean="0">
                <a:solidFill>
                  <a:srgbClr val="8A0002"/>
                </a:solidFill>
                <a:ea typeface="ＭＳ Ｐゴシック" charset="0"/>
                <a:cs typeface="ＭＳ Ｐゴシック" charset="0"/>
              </a:rPr>
              <a:t> </a:t>
            </a:r>
            <a:endParaRPr lang="en-US" sz="2200" dirty="0">
              <a:solidFill>
                <a:srgbClr val="8A0002"/>
              </a:solidFill>
              <a:ea typeface="ＭＳ Ｐゴシック" charset="0"/>
              <a:cs typeface="ＭＳ Ｐゴシック" charset="0"/>
            </a:endParaRPr>
          </a:p>
          <a:p>
            <a:pPr lvl="1" eaLnBrk="1" hangingPunct="1">
              <a:defRPr/>
            </a:pPr>
            <a:r>
              <a:rPr lang="en-US" sz="2200" dirty="0" smtClean="0">
                <a:ea typeface="ＭＳ Ｐゴシック" charset="0"/>
                <a:cs typeface="ＭＳ Ｐゴシック" charset="0"/>
              </a:rPr>
              <a:t>Pegasus support (private): </a:t>
            </a:r>
            <a:r>
              <a:rPr lang="en-US" sz="2200" dirty="0">
                <a:solidFill>
                  <a:srgbClr val="8A0002"/>
                </a:solidFill>
                <a:ea typeface="ＭＳ Ｐゴシック" charset="0"/>
                <a:cs typeface="ＭＳ Ｐゴシック" charset="0"/>
                <a:hlinkClick r:id="rId7"/>
              </a:rPr>
              <a:t>pegasus-support@isi.edu</a:t>
            </a:r>
            <a:r>
              <a:rPr lang="en-US" sz="2200" dirty="0">
                <a:solidFill>
                  <a:srgbClr val="8A0002"/>
                </a:solidFill>
                <a:ea typeface="ＭＳ Ｐゴシック" charset="0"/>
                <a:cs typeface="ＭＳ Ｐゴシック" charset="0"/>
              </a:rPr>
              <a:t> </a:t>
            </a:r>
            <a:endParaRPr lang="en-US" sz="2200" dirty="0" smtClean="0">
              <a:solidFill>
                <a:srgbClr val="8A0002"/>
              </a:solidFill>
              <a:ea typeface="ＭＳ Ｐゴシック" charset="0"/>
              <a:cs typeface="ＭＳ Ｐゴシック" charset="0"/>
            </a:endParaRPr>
          </a:p>
          <a:p>
            <a:pPr marL="0" indent="0" eaLnBrk="1" hangingPunct="1">
              <a:buFont typeface="Wingdings" charset="0"/>
              <a:buNone/>
              <a:defRPr/>
            </a:pPr>
            <a:endParaRPr lang="en-US" sz="2600" dirty="0" smtClean="0">
              <a:ea typeface="ＭＳ Ｐゴシック" charset="0"/>
              <a:cs typeface="ＭＳ Ｐゴシック" charset="0"/>
            </a:endParaRPr>
          </a:p>
        </p:txBody>
      </p:sp>
    </p:spTree>
    <p:extLst>
      <p:ext uri="{BB962C8B-B14F-4D97-AF65-F5344CB8AC3E}">
        <p14:creationId xmlns:p14="http://schemas.microsoft.com/office/powerpoint/2010/main" val="4213178139"/>
      </p:ext>
    </p:extLst>
  </p:cSld>
  <p:clrMapOvr>
    <a:masterClrMapping/>
  </p:clrMapOvr>
  <p:transition xmlns:p14="http://schemas.microsoft.com/office/powerpoint/2010/main" advClick="0"/>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9" descr="epigenome_example.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3505200"/>
            <a:ext cx="5873750" cy="266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4" name="Title 1"/>
          <p:cNvSpPr>
            <a:spLocks noGrp="1"/>
          </p:cNvSpPr>
          <p:nvPr>
            <p:ph type="title"/>
          </p:nvPr>
        </p:nvSpPr>
        <p:spPr/>
        <p:txBody>
          <a:bodyPr/>
          <a:lstStyle/>
          <a:p>
            <a:r>
              <a:rPr lang="en-US">
                <a:latin typeface="Arial" charset="0"/>
                <a:ea typeface="ＭＳ Ｐゴシック" charset="0"/>
                <a:cs typeface="ＭＳ Ｐゴシック" charset="0"/>
              </a:rPr>
              <a:t>Scientific Workflows</a:t>
            </a:r>
          </a:p>
        </p:txBody>
      </p:sp>
      <p:sp>
        <p:nvSpPr>
          <p:cNvPr id="18435" name="Content Placeholder 2"/>
          <p:cNvSpPr>
            <a:spLocks noGrp="1"/>
          </p:cNvSpPr>
          <p:nvPr>
            <p:ph idx="1"/>
          </p:nvPr>
        </p:nvSpPr>
        <p:spPr>
          <a:xfrm>
            <a:off x="457200" y="1190041"/>
            <a:ext cx="8458200" cy="1778000"/>
          </a:xfrm>
        </p:spPr>
        <p:txBody>
          <a:bodyPr>
            <a:noAutofit/>
          </a:bodyPr>
          <a:lstStyle/>
          <a:p>
            <a:pPr>
              <a:lnSpc>
                <a:spcPct val="100000"/>
              </a:lnSpc>
            </a:pPr>
            <a:r>
              <a:rPr lang="en-US" sz="2000" dirty="0">
                <a:latin typeface="Arial" charset="0"/>
                <a:ea typeface="ＭＳ Ｐゴシック" charset="0"/>
                <a:cs typeface="ＭＳ Ｐゴシック" charset="0"/>
              </a:rPr>
              <a:t>Orchestrate complex, multi-stage scientific computations</a:t>
            </a:r>
          </a:p>
          <a:p>
            <a:pPr>
              <a:lnSpc>
                <a:spcPct val="100000"/>
              </a:lnSpc>
            </a:pPr>
            <a:r>
              <a:rPr lang="en-US" sz="2000" dirty="0">
                <a:latin typeface="Arial" charset="0"/>
                <a:ea typeface="ＭＳ Ｐゴシック" charset="0"/>
                <a:cs typeface="ＭＳ Ｐゴシック" charset="0"/>
              </a:rPr>
              <a:t>Often expressed as directed acyclic graphs (DAGs)</a:t>
            </a:r>
          </a:p>
          <a:p>
            <a:pPr>
              <a:lnSpc>
                <a:spcPct val="100000"/>
              </a:lnSpc>
            </a:pPr>
            <a:r>
              <a:rPr lang="en-US" sz="2000" dirty="0">
                <a:latin typeface="Arial" charset="0"/>
                <a:ea typeface="ＭＳ Ｐゴシック" charset="0"/>
                <a:cs typeface="ＭＳ Ｐゴシック" charset="0"/>
              </a:rPr>
              <a:t>Capture analysis pipelines for sharing and reuse</a:t>
            </a:r>
          </a:p>
          <a:p>
            <a:pPr>
              <a:lnSpc>
                <a:spcPct val="100000"/>
              </a:lnSpc>
            </a:pPr>
            <a:r>
              <a:rPr lang="en-US" sz="2000" dirty="0">
                <a:latin typeface="Arial" charset="0"/>
                <a:ea typeface="ＭＳ Ｐゴシック" charset="0"/>
                <a:cs typeface="ＭＳ Ｐゴシック" charset="0"/>
              </a:rPr>
              <a:t>Can execute in parallel on distributed resources</a:t>
            </a:r>
          </a:p>
        </p:txBody>
      </p:sp>
      <p:sp>
        <p:nvSpPr>
          <p:cNvPr id="18436" name="Slide Number Placeholder 3"/>
          <p:cNvSpPr>
            <a:spLocks noGrp="1"/>
          </p:cNvSpPr>
          <p:nvPr>
            <p:ph type="sldNum" sz="quarter" idx="4294967295"/>
          </p:nvPr>
        </p:nvSpPr>
        <p:spPr>
          <a:xfrm>
            <a:off x="65532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fld id="{2641AF93-2CB4-EB45-A5E3-0DA1CB11E8C8}" type="slidenum">
              <a:rPr lang="en-US" sz="1400"/>
              <a:pPr/>
              <a:t>4</a:t>
            </a:fld>
            <a:endParaRPr lang="en-US" sz="1400"/>
          </a:p>
        </p:txBody>
      </p:sp>
      <p:sp>
        <p:nvSpPr>
          <p:cNvPr id="18437" name="TextBox 10"/>
          <p:cNvSpPr txBox="1">
            <a:spLocks noChangeArrowheads="1"/>
          </p:cNvSpPr>
          <p:nvPr/>
        </p:nvSpPr>
        <p:spPr bwMode="auto">
          <a:xfrm>
            <a:off x="609600" y="3276600"/>
            <a:ext cx="1087438" cy="2708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pPr algn="r"/>
            <a:r>
              <a:rPr lang="en-US" sz="2000"/>
              <a:t>Setup</a:t>
            </a:r>
            <a:endParaRPr lang="en-US" sz="1200"/>
          </a:p>
          <a:p>
            <a:pPr algn="r"/>
            <a:endParaRPr lang="en-US" sz="800"/>
          </a:p>
          <a:p>
            <a:pPr algn="r"/>
            <a:r>
              <a:rPr lang="en-US" sz="2000"/>
              <a:t>Split</a:t>
            </a:r>
          </a:p>
          <a:p>
            <a:pPr algn="r"/>
            <a:r>
              <a:rPr lang="en-US" sz="2000"/>
              <a:t>Filter &amp; Convert</a:t>
            </a:r>
          </a:p>
          <a:p>
            <a:pPr algn="r"/>
            <a:endParaRPr lang="en-US" sz="1000"/>
          </a:p>
          <a:p>
            <a:pPr algn="r"/>
            <a:r>
              <a:rPr lang="en-US" sz="2000"/>
              <a:t>Map</a:t>
            </a:r>
          </a:p>
          <a:p>
            <a:pPr algn="r"/>
            <a:r>
              <a:rPr lang="en-US" sz="2000"/>
              <a:t>Merge</a:t>
            </a:r>
          </a:p>
          <a:p>
            <a:pPr algn="r"/>
            <a:endParaRPr lang="en-US" sz="1200"/>
          </a:p>
          <a:p>
            <a:pPr algn="r"/>
            <a:r>
              <a:rPr lang="en-US" sz="2000"/>
              <a:t>Analyze</a:t>
            </a:r>
          </a:p>
        </p:txBody>
      </p:sp>
      <p:sp>
        <p:nvSpPr>
          <p:cNvPr id="18438" name="Left Brace 15"/>
          <p:cNvSpPr>
            <a:spLocks/>
          </p:cNvSpPr>
          <p:nvPr/>
        </p:nvSpPr>
        <p:spPr bwMode="auto">
          <a:xfrm>
            <a:off x="1676400" y="3352800"/>
            <a:ext cx="287338" cy="304800"/>
          </a:xfrm>
          <a:prstGeom prst="leftBrace">
            <a:avLst>
              <a:gd name="adj1" fmla="val 836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39" name="Left Brace 16"/>
          <p:cNvSpPr>
            <a:spLocks/>
          </p:cNvSpPr>
          <p:nvPr/>
        </p:nvSpPr>
        <p:spPr bwMode="auto">
          <a:xfrm>
            <a:off x="1676400" y="4090988"/>
            <a:ext cx="304800" cy="709612"/>
          </a:xfrm>
          <a:prstGeom prst="leftBrace">
            <a:avLst>
              <a:gd name="adj1" fmla="val 831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40" name="Left Brace 17"/>
          <p:cNvSpPr>
            <a:spLocks/>
          </p:cNvSpPr>
          <p:nvPr/>
        </p:nvSpPr>
        <p:spPr bwMode="auto">
          <a:xfrm>
            <a:off x="1730375" y="5557838"/>
            <a:ext cx="225425" cy="503237"/>
          </a:xfrm>
          <a:prstGeom prst="leftBrace">
            <a:avLst>
              <a:gd name="adj1" fmla="val 834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41" name="Left Brace 18"/>
          <p:cNvSpPr>
            <a:spLocks/>
          </p:cNvSpPr>
          <p:nvPr/>
        </p:nvSpPr>
        <p:spPr bwMode="auto">
          <a:xfrm>
            <a:off x="1725613" y="4883150"/>
            <a:ext cx="227012" cy="238125"/>
          </a:xfrm>
          <a:prstGeom prst="leftBrace">
            <a:avLst>
              <a:gd name="adj1" fmla="val 8280"/>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42" name="Left Brace 19"/>
          <p:cNvSpPr>
            <a:spLocks/>
          </p:cNvSpPr>
          <p:nvPr/>
        </p:nvSpPr>
        <p:spPr bwMode="auto">
          <a:xfrm>
            <a:off x="1730375" y="5200650"/>
            <a:ext cx="225425" cy="239713"/>
          </a:xfrm>
          <a:prstGeom prst="leftBrace">
            <a:avLst>
              <a:gd name="adj1" fmla="val 8394"/>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8443" name="TextBox 20"/>
          <p:cNvSpPr txBox="1">
            <a:spLocks noChangeArrowheads="1"/>
          </p:cNvSpPr>
          <p:nvPr/>
        </p:nvSpPr>
        <p:spPr bwMode="auto">
          <a:xfrm>
            <a:off x="5591402" y="5707062"/>
            <a:ext cx="3470275"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r>
              <a:rPr lang="en-US" dirty="0" err="1"/>
              <a:t>Epigenomics</a:t>
            </a:r>
            <a:r>
              <a:rPr lang="en-US" dirty="0"/>
              <a:t> Workflow</a:t>
            </a:r>
          </a:p>
        </p:txBody>
      </p:sp>
      <p:sp>
        <p:nvSpPr>
          <p:cNvPr id="18444" name="Left Brace 15"/>
          <p:cNvSpPr>
            <a:spLocks/>
          </p:cNvSpPr>
          <p:nvPr/>
        </p:nvSpPr>
        <p:spPr bwMode="auto">
          <a:xfrm>
            <a:off x="1693863" y="3733800"/>
            <a:ext cx="287337" cy="304800"/>
          </a:xfrm>
          <a:prstGeom prst="leftBrace">
            <a:avLst>
              <a:gd name="adj1" fmla="val 8368"/>
              <a:gd name="adj2" fmla="val 50000"/>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Tree>
    <p:extLst>
      <p:ext uri="{BB962C8B-B14F-4D97-AF65-F5344CB8AC3E}">
        <p14:creationId xmlns:p14="http://schemas.microsoft.com/office/powerpoint/2010/main" val="391570376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title"/>
          </p:nvPr>
        </p:nvSpPr>
        <p:spPr/>
        <p:txBody>
          <a:bodyPr/>
          <a:lstStyle/>
          <a:p>
            <a:pPr eaLnBrk="1" hangingPunct="1"/>
            <a:r>
              <a:rPr lang="en-US" sz="2400" dirty="0" smtClean="0">
                <a:latin typeface="Arial" charset="0"/>
                <a:ea typeface="ＭＳ Ｐゴシック" charset="0"/>
                <a:cs typeface="ＭＳ Ｐゴシック" charset="0"/>
              </a:rPr>
              <a:t>Scientific Workflow Challenges</a:t>
            </a:r>
            <a:endParaRPr lang="en-US" sz="2400" dirty="0">
              <a:latin typeface="Arial" charset="0"/>
              <a:ea typeface="ＭＳ Ｐゴシック" charset="0"/>
              <a:cs typeface="ＭＳ Ｐゴシック" charset="0"/>
            </a:endParaRPr>
          </a:p>
        </p:txBody>
      </p:sp>
      <p:sp>
        <p:nvSpPr>
          <p:cNvPr id="63490" name="Rectangle 3"/>
          <p:cNvSpPr>
            <a:spLocks noGrp="1" noChangeArrowheads="1"/>
          </p:cNvSpPr>
          <p:nvPr>
            <p:ph idx="1"/>
          </p:nvPr>
        </p:nvSpPr>
        <p:spPr>
          <a:xfrm>
            <a:off x="457200" y="1171574"/>
            <a:ext cx="8229600" cy="4969249"/>
          </a:xfrm>
        </p:spPr>
        <p:txBody>
          <a:bodyPr>
            <a:normAutofit fontScale="85000" lnSpcReduction="20000"/>
          </a:bodyPr>
          <a:lstStyle/>
          <a:p>
            <a:pPr eaLnBrk="1" hangingPunct="1">
              <a:defRPr/>
            </a:pPr>
            <a:r>
              <a:rPr lang="en-US" sz="2400" dirty="0">
                <a:latin typeface="Helvetica" charset="0"/>
              </a:rPr>
              <a:t>Portability</a:t>
            </a:r>
          </a:p>
          <a:p>
            <a:pPr lvl="1" eaLnBrk="1" hangingPunct="1">
              <a:defRPr/>
            </a:pPr>
            <a:r>
              <a:rPr lang="en-US" sz="2000" b="0" dirty="0">
                <a:latin typeface="Helvetica" charset="0"/>
              </a:rPr>
              <a:t>How can you run a pipeline on Amazon EC2 one day, and a PBS cluster the next?</a:t>
            </a:r>
          </a:p>
          <a:p>
            <a:pPr eaLnBrk="1" hangingPunct="1">
              <a:defRPr/>
            </a:pPr>
            <a:r>
              <a:rPr lang="en-US" sz="2400" dirty="0" smtClean="0">
                <a:latin typeface="Helvetica" charset="0"/>
              </a:rPr>
              <a:t>Data Management</a:t>
            </a:r>
            <a:endParaRPr lang="en-US" sz="2400" dirty="0">
              <a:latin typeface="Helvetica" charset="0"/>
            </a:endParaRPr>
          </a:p>
          <a:p>
            <a:pPr lvl="1" eaLnBrk="1" hangingPunct="1">
              <a:defRPr/>
            </a:pPr>
            <a:r>
              <a:rPr lang="en-US" sz="2000" b="0" dirty="0">
                <a:latin typeface="Helvetica" charset="0"/>
              </a:rPr>
              <a:t>How do you ship in </a:t>
            </a:r>
            <a:r>
              <a:rPr lang="en-US" sz="2000" b="0" dirty="0" smtClean="0">
                <a:latin typeface="Helvetica" charset="0"/>
              </a:rPr>
              <a:t>the small/large </a:t>
            </a:r>
            <a:r>
              <a:rPr lang="en-US" sz="2000" b="0" dirty="0">
                <a:latin typeface="Helvetica" charset="0"/>
              </a:rPr>
              <a:t>amounts data required by </a:t>
            </a:r>
            <a:r>
              <a:rPr lang="en-US" sz="2000" b="0" dirty="0" smtClean="0">
                <a:latin typeface="Helvetica" charset="0"/>
              </a:rPr>
              <a:t>your pipeline?</a:t>
            </a:r>
          </a:p>
          <a:p>
            <a:pPr lvl="1" eaLnBrk="1" hangingPunct="1">
              <a:defRPr/>
            </a:pPr>
            <a:r>
              <a:rPr lang="en-US" sz="2000" b="0" dirty="0" smtClean="0">
                <a:latin typeface="Helvetica" charset="0"/>
              </a:rPr>
              <a:t>Different protocols for different sites: Can I use SRM? How about </a:t>
            </a:r>
            <a:r>
              <a:rPr lang="en-US" sz="2000" b="0" dirty="0" err="1" smtClean="0">
                <a:latin typeface="Helvetica" charset="0"/>
              </a:rPr>
              <a:t>GridFTP</a:t>
            </a:r>
            <a:r>
              <a:rPr lang="en-US" sz="2000" b="0" dirty="0" smtClean="0">
                <a:latin typeface="Helvetica" charset="0"/>
              </a:rPr>
              <a:t>? HTTP and Squid proxies?</a:t>
            </a:r>
          </a:p>
          <a:p>
            <a:pPr lvl="1" eaLnBrk="1" hangingPunct="1">
              <a:defRPr/>
            </a:pPr>
            <a:r>
              <a:rPr lang="en-US" sz="2000" b="0" dirty="0" smtClean="0">
                <a:latin typeface="Helvetica" charset="0"/>
              </a:rPr>
              <a:t>Can I use Cloud based storage like S3 on EC2?</a:t>
            </a:r>
          </a:p>
          <a:p>
            <a:pPr marL="457200" lvl="1" indent="0" eaLnBrk="1" hangingPunct="1">
              <a:buNone/>
              <a:defRPr/>
            </a:pPr>
            <a:endParaRPr lang="en-US" sz="2000" dirty="0" smtClean="0">
              <a:latin typeface="Helvetica" charset="0"/>
            </a:endParaRPr>
          </a:p>
          <a:p>
            <a:pPr eaLnBrk="1" hangingPunct="1">
              <a:defRPr/>
            </a:pPr>
            <a:r>
              <a:rPr lang="en-US" sz="2400" dirty="0" smtClean="0">
                <a:latin typeface="Helvetica" charset="0"/>
              </a:rPr>
              <a:t>Debug and Monitor Computations.</a:t>
            </a:r>
          </a:p>
          <a:p>
            <a:pPr lvl="1" eaLnBrk="1" hangingPunct="1">
              <a:defRPr/>
            </a:pPr>
            <a:r>
              <a:rPr lang="en-US" sz="2000" b="0" dirty="0" smtClean="0">
                <a:latin typeface="Helvetica" charset="0"/>
              </a:rPr>
              <a:t>Users need automated tools to go through the log files</a:t>
            </a:r>
          </a:p>
          <a:p>
            <a:pPr lvl="1" eaLnBrk="1" hangingPunct="1">
              <a:defRPr/>
            </a:pPr>
            <a:r>
              <a:rPr lang="en-US" sz="2000" b="0" dirty="0" smtClean="0">
                <a:latin typeface="Helvetica" charset="0"/>
              </a:rPr>
              <a:t>Need to correlate </a:t>
            </a:r>
            <a:r>
              <a:rPr lang="en-US" sz="2000" b="0" dirty="0">
                <a:latin typeface="Helvetica" charset="0"/>
              </a:rPr>
              <a:t>d</a:t>
            </a:r>
            <a:r>
              <a:rPr lang="en-US" sz="2000" b="0" dirty="0" smtClean="0">
                <a:latin typeface="Helvetica" charset="0"/>
              </a:rPr>
              <a:t>ata across lots of log files</a:t>
            </a:r>
          </a:p>
          <a:p>
            <a:pPr lvl="1" eaLnBrk="1" hangingPunct="1">
              <a:defRPr/>
            </a:pPr>
            <a:r>
              <a:rPr lang="en-US" sz="2000" b="0" dirty="0" smtClean="0">
                <a:latin typeface="Helvetica" charset="0"/>
              </a:rPr>
              <a:t>Need to know what host a job ran on and how it was invoked</a:t>
            </a:r>
          </a:p>
          <a:p>
            <a:pPr marL="457200" lvl="1" indent="0" eaLnBrk="1" hangingPunct="1">
              <a:buNone/>
              <a:defRPr/>
            </a:pPr>
            <a:endParaRPr lang="en-US" dirty="0" smtClean="0">
              <a:latin typeface="Helvetica" charset="0"/>
            </a:endParaRPr>
          </a:p>
          <a:p>
            <a:pPr eaLnBrk="1" hangingPunct="1">
              <a:defRPr/>
            </a:pPr>
            <a:r>
              <a:rPr lang="en-US" sz="2400" dirty="0">
                <a:latin typeface="Helvetica" charset="0"/>
              </a:rPr>
              <a:t> Restructure </a:t>
            </a:r>
            <a:r>
              <a:rPr lang="en-US" sz="2400" dirty="0" smtClean="0">
                <a:latin typeface="Helvetica" charset="0"/>
              </a:rPr>
              <a:t>Pipelines for </a:t>
            </a:r>
            <a:r>
              <a:rPr lang="en-US" sz="2400" dirty="0">
                <a:latin typeface="Helvetica" charset="0"/>
              </a:rPr>
              <a:t>Improved Performance</a:t>
            </a:r>
          </a:p>
          <a:p>
            <a:pPr lvl="1" eaLnBrk="1" hangingPunct="1">
              <a:defRPr/>
            </a:pPr>
            <a:r>
              <a:rPr lang="en-US" sz="2000" b="0" dirty="0" smtClean="0">
                <a:latin typeface="Helvetica" charset="0"/>
              </a:rPr>
              <a:t>Short </a:t>
            </a:r>
            <a:r>
              <a:rPr lang="en-US" sz="2000" b="0" dirty="0">
                <a:latin typeface="Helvetica" charset="0"/>
              </a:rPr>
              <a:t>running </a:t>
            </a:r>
            <a:r>
              <a:rPr lang="en-US" sz="2000" b="0" dirty="0" smtClean="0">
                <a:latin typeface="Helvetica" charset="0"/>
              </a:rPr>
              <a:t>tasks?</a:t>
            </a:r>
          </a:p>
          <a:p>
            <a:pPr lvl="1" eaLnBrk="1" hangingPunct="1">
              <a:defRPr/>
            </a:pPr>
            <a:r>
              <a:rPr lang="en-US" sz="2000" b="0" dirty="0" smtClean="0">
                <a:latin typeface="Helvetica" charset="0"/>
              </a:rPr>
              <a:t>Data placement?</a:t>
            </a:r>
            <a:br>
              <a:rPr lang="en-US" sz="2000" b="0" dirty="0" smtClean="0">
                <a:latin typeface="Helvetica" charset="0"/>
              </a:rPr>
            </a:br>
            <a:endParaRPr lang="en-US" sz="2000" b="0" dirty="0" smtClean="0">
              <a:latin typeface="Helvetica" charset="0"/>
            </a:endParaRPr>
          </a:p>
        </p:txBody>
      </p:sp>
    </p:spTree>
    <p:extLst>
      <p:ext uri="{BB962C8B-B14F-4D97-AF65-F5344CB8AC3E}">
        <p14:creationId xmlns:p14="http://schemas.microsoft.com/office/powerpoint/2010/main" val="184607907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4"/>
          <p:cNvSpPr>
            <a:spLocks noGrp="1"/>
          </p:cNvSpPr>
          <p:nvPr>
            <p:ph type="title"/>
          </p:nvPr>
        </p:nvSpPr>
        <p:spPr>
          <a:xfrm>
            <a:off x="457200" y="142340"/>
            <a:ext cx="8229600" cy="727075"/>
          </a:xfrm>
        </p:spPr>
        <p:txBody>
          <a:bodyPr/>
          <a:lstStyle/>
          <a:p>
            <a:pPr eaLnBrk="1" hangingPunct="1">
              <a:defRPr/>
            </a:pPr>
            <a:r>
              <a:rPr lang="en-US" sz="2800" dirty="0" smtClean="0"/>
              <a:t>Pegasus </a:t>
            </a:r>
            <a:br>
              <a:rPr lang="en-US" sz="2800" dirty="0" smtClean="0"/>
            </a:br>
            <a:r>
              <a:rPr lang="en-US" sz="2800" dirty="0" smtClean="0"/>
              <a:t>Workflow Management System (est. 2001)</a:t>
            </a:r>
          </a:p>
        </p:txBody>
      </p:sp>
      <p:sp>
        <p:nvSpPr>
          <p:cNvPr id="5123" name="Content Placeholder 5"/>
          <p:cNvSpPr>
            <a:spLocks noGrp="1"/>
          </p:cNvSpPr>
          <p:nvPr>
            <p:ph idx="1"/>
          </p:nvPr>
        </p:nvSpPr>
        <p:spPr>
          <a:xfrm>
            <a:off x="457200" y="1184806"/>
            <a:ext cx="8229600" cy="4403990"/>
          </a:xfrm>
        </p:spPr>
        <p:txBody>
          <a:bodyPr>
            <a:noAutofit/>
          </a:bodyPr>
          <a:lstStyle/>
          <a:p>
            <a:pPr eaLnBrk="1" hangingPunct="1">
              <a:defRPr/>
            </a:pPr>
            <a:r>
              <a:rPr lang="en-US" sz="2000" b="1" dirty="0" smtClean="0">
                <a:latin typeface="Arial"/>
                <a:cs typeface="Arial"/>
              </a:rPr>
              <a:t>A collaboration between USC and the Condor Team at UW Madison (includes </a:t>
            </a:r>
            <a:r>
              <a:rPr lang="en-US" sz="2000" b="1" dirty="0" err="1" smtClean="0">
                <a:latin typeface="Arial"/>
                <a:cs typeface="Arial"/>
              </a:rPr>
              <a:t>DAGMan</a:t>
            </a:r>
            <a:r>
              <a:rPr lang="en-US" sz="2000" b="1" dirty="0" smtClean="0">
                <a:latin typeface="Arial"/>
                <a:cs typeface="Arial"/>
              </a:rPr>
              <a:t>)</a:t>
            </a:r>
          </a:p>
          <a:p>
            <a:pPr eaLnBrk="1" hangingPunct="1">
              <a:defRPr/>
            </a:pPr>
            <a:r>
              <a:rPr lang="en-US" sz="2000" b="1" dirty="0" smtClean="0">
                <a:latin typeface="Arial"/>
                <a:cs typeface="Arial"/>
              </a:rPr>
              <a:t>Maps a resource-independent “abstract” workflow onto resources and executes the “executable” workflow</a:t>
            </a:r>
          </a:p>
          <a:p>
            <a:pPr eaLnBrk="1" hangingPunct="1">
              <a:defRPr/>
            </a:pPr>
            <a:r>
              <a:rPr lang="en-US" sz="2000" b="1" dirty="0" smtClean="0">
                <a:latin typeface="Arial"/>
                <a:cs typeface="Arial"/>
              </a:rPr>
              <a:t>Used by a number of applications in a variety of domains</a:t>
            </a:r>
          </a:p>
          <a:p>
            <a:pPr eaLnBrk="1" hangingPunct="1">
              <a:defRPr/>
            </a:pPr>
            <a:r>
              <a:rPr lang="en-US" sz="2000" b="1" dirty="0" smtClean="0">
                <a:latin typeface="Arial"/>
                <a:cs typeface="Arial"/>
              </a:rPr>
              <a:t>Provides reliability—can retry computations from the point of failure</a:t>
            </a:r>
          </a:p>
          <a:p>
            <a:pPr eaLnBrk="1" hangingPunct="1">
              <a:defRPr/>
            </a:pPr>
            <a:r>
              <a:rPr lang="en-US" sz="2000" b="1" dirty="0" smtClean="0">
                <a:latin typeface="Arial"/>
                <a:cs typeface="Arial"/>
              </a:rPr>
              <a:t>Provides scalability—can handle large data and many computations (</a:t>
            </a:r>
            <a:r>
              <a:rPr lang="en-US" sz="2000" b="1" dirty="0" err="1" smtClean="0">
                <a:latin typeface="Arial"/>
                <a:cs typeface="Arial"/>
              </a:rPr>
              <a:t>kbytes</a:t>
            </a:r>
            <a:r>
              <a:rPr lang="en-US" sz="2000" b="1" dirty="0" smtClean="0">
                <a:latin typeface="Arial"/>
                <a:cs typeface="Arial"/>
              </a:rPr>
              <a:t>-TB of data, 1-10</a:t>
            </a:r>
            <a:r>
              <a:rPr lang="en-US" sz="2000" b="1" baseline="30000" dirty="0" smtClean="0">
                <a:latin typeface="Arial"/>
                <a:cs typeface="Arial"/>
              </a:rPr>
              <a:t>6</a:t>
            </a:r>
            <a:r>
              <a:rPr lang="en-US" sz="2000" b="1" dirty="0" smtClean="0">
                <a:latin typeface="Arial"/>
                <a:cs typeface="Arial"/>
              </a:rPr>
              <a:t> tasks)</a:t>
            </a:r>
          </a:p>
          <a:p>
            <a:pPr eaLnBrk="1" hangingPunct="1">
              <a:defRPr/>
            </a:pPr>
            <a:r>
              <a:rPr lang="en-US" sz="2000" b="1" dirty="0" smtClean="0">
                <a:solidFill>
                  <a:srgbClr val="89CC45"/>
                </a:solidFill>
                <a:latin typeface="Arial"/>
                <a:cs typeface="Arial"/>
              </a:rPr>
              <a:t>Infers data transfers, restructures workflows for performance</a:t>
            </a:r>
          </a:p>
          <a:p>
            <a:pPr eaLnBrk="1" hangingPunct="1">
              <a:defRPr/>
            </a:pPr>
            <a:r>
              <a:rPr lang="en-US" sz="2000" b="1" dirty="0" smtClean="0">
                <a:latin typeface="Arial"/>
                <a:cs typeface="Arial"/>
              </a:rPr>
              <a:t>Automatically captures provenance information</a:t>
            </a:r>
          </a:p>
          <a:p>
            <a:pPr eaLnBrk="1" hangingPunct="1">
              <a:defRPr/>
            </a:pPr>
            <a:r>
              <a:rPr lang="en-US" sz="2000" b="1" dirty="0" smtClean="0">
                <a:solidFill>
                  <a:schemeClr val="tx2">
                    <a:lumMod val="75000"/>
                  </a:schemeClr>
                </a:solidFill>
                <a:latin typeface="Arial"/>
                <a:cs typeface="Arial"/>
              </a:rPr>
              <a:t>Can run on resources distributed among institutions, laptop, campus cluster, Grid, Cloud</a:t>
            </a:r>
          </a:p>
          <a:p>
            <a:pPr eaLnBrk="1" hangingPunct="1">
              <a:defRPr/>
            </a:pPr>
            <a:endParaRPr lang="en-US" sz="2000" b="1" dirty="0" smtClean="0">
              <a:latin typeface="Arial"/>
              <a:cs typeface="Arial"/>
            </a:endParaRPr>
          </a:p>
        </p:txBody>
      </p:sp>
    </p:spTree>
    <p:extLst>
      <p:ext uri="{BB962C8B-B14F-4D97-AF65-F5344CB8AC3E}">
        <p14:creationId xmlns:p14="http://schemas.microsoft.com/office/powerpoint/2010/main" val="169444135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p:txBody>
          <a:bodyPr/>
          <a:lstStyle/>
          <a:p>
            <a:pPr eaLnBrk="1" hangingPunct="1"/>
            <a:r>
              <a:rPr lang="en-US" dirty="0">
                <a:latin typeface="Arial" charset="0"/>
                <a:ea typeface="ＭＳ Ｐゴシック" charset="0"/>
                <a:cs typeface="ＭＳ Ｐゴシック" charset="0"/>
              </a:rPr>
              <a:t>Pegasus </a:t>
            </a:r>
            <a:r>
              <a:rPr lang="en-US" dirty="0" smtClean="0">
                <a:latin typeface="Arial" charset="0"/>
                <a:ea typeface="ＭＳ Ｐゴシック" charset="0"/>
                <a:cs typeface="ＭＳ Ｐゴシック" charset="0"/>
              </a:rPr>
              <a:t>WMS Environment</a:t>
            </a:r>
            <a:endParaRPr lang="en-US" dirty="0">
              <a:latin typeface="Arial" charset="0"/>
              <a:ea typeface="ＭＳ Ｐゴシック" charset="0"/>
              <a:cs typeface="ＭＳ Ｐゴシック" charset="0"/>
            </a:endParaRPr>
          </a:p>
        </p:txBody>
      </p:sp>
      <p:pic>
        <p:nvPicPr>
          <p:cNvPr id="21506"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9788" y="1250950"/>
            <a:ext cx="7380287" cy="4776057"/>
          </a:xfrm>
        </p:spPr>
      </p:pic>
    </p:spTree>
    <p:extLst>
      <p:ext uri="{BB962C8B-B14F-4D97-AF65-F5344CB8AC3E}">
        <p14:creationId xmlns:p14="http://schemas.microsoft.com/office/powerpoint/2010/main" val="355134528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Pegasus Workflow Management System</a:t>
            </a:r>
          </a:p>
        </p:txBody>
      </p:sp>
      <p:sp>
        <p:nvSpPr>
          <p:cNvPr id="3" name="Content Placeholder 2"/>
          <p:cNvSpPr>
            <a:spLocks noGrp="1"/>
          </p:cNvSpPr>
          <p:nvPr>
            <p:ph idx="1"/>
          </p:nvPr>
        </p:nvSpPr>
        <p:spPr>
          <a:xfrm>
            <a:off x="457200" y="1171574"/>
            <a:ext cx="8229600" cy="4957763"/>
          </a:xfrm>
        </p:spPr>
        <p:txBody>
          <a:bodyPr>
            <a:normAutofit/>
          </a:bodyPr>
          <a:lstStyle/>
          <a:p>
            <a:r>
              <a:rPr lang="en-US" sz="2500" dirty="0" smtClean="0"/>
              <a:t>Abstract </a:t>
            </a:r>
            <a:r>
              <a:rPr lang="en-US" sz="2500" dirty="0"/>
              <a:t>Workflows - Pegasus input workflow description</a:t>
            </a:r>
          </a:p>
          <a:p>
            <a:pPr lvl="1"/>
            <a:r>
              <a:rPr lang="en-US" sz="2000" b="0" dirty="0"/>
              <a:t>Workflow “high-level language</a:t>
            </a:r>
            <a:r>
              <a:rPr lang="en-US" sz="2000" b="0" dirty="0" smtClean="0"/>
              <a:t>”</a:t>
            </a:r>
          </a:p>
          <a:p>
            <a:pPr lvl="1"/>
            <a:r>
              <a:rPr lang="en-US" sz="2000" b="0" dirty="0" smtClean="0"/>
              <a:t>Only </a:t>
            </a:r>
            <a:r>
              <a:rPr lang="en-US" sz="2000" b="0" dirty="0"/>
              <a:t>identifies the computation, devoid of resource descriptions, devoid of data </a:t>
            </a:r>
            <a:r>
              <a:rPr lang="en-US" sz="2000" b="0" dirty="0" smtClean="0"/>
              <a:t>locations</a:t>
            </a:r>
            <a:endParaRPr lang="en-US" sz="2000" b="0" dirty="0"/>
          </a:p>
          <a:p>
            <a:pPr lvl="1"/>
            <a:r>
              <a:rPr lang="en-US" sz="2000" b="0" dirty="0"/>
              <a:t>File Aware</a:t>
            </a:r>
          </a:p>
          <a:p>
            <a:pPr lvl="1"/>
            <a:endParaRPr lang="en-US" sz="2000" b="0" dirty="0"/>
          </a:p>
          <a:p>
            <a:r>
              <a:rPr lang="en-US" sz="2500" dirty="0" smtClean="0"/>
              <a:t>Pegasus is a </a:t>
            </a:r>
            <a:r>
              <a:rPr lang="en-US" sz="2500" dirty="0"/>
              <a:t> w</a:t>
            </a:r>
            <a:r>
              <a:rPr lang="en-US" sz="2500" dirty="0" smtClean="0"/>
              <a:t>orkflow </a:t>
            </a:r>
            <a:r>
              <a:rPr lang="en-US" sz="2500" dirty="0"/>
              <a:t>“compiler” (plan/map)</a:t>
            </a:r>
          </a:p>
          <a:p>
            <a:pPr lvl="1"/>
            <a:r>
              <a:rPr lang="en-US" sz="2000" b="0" dirty="0"/>
              <a:t>Target is DAGMan DAGs and Condor submit files</a:t>
            </a:r>
          </a:p>
          <a:p>
            <a:pPr lvl="1"/>
            <a:r>
              <a:rPr lang="en-US" sz="2000" b="0" dirty="0"/>
              <a:t>Transforms the workflow for performance </a:t>
            </a:r>
            <a:r>
              <a:rPr lang="en-US" sz="2000" b="0" dirty="0" smtClean="0"/>
              <a:t>and reliability</a:t>
            </a:r>
            <a:endParaRPr lang="en-US" sz="2000" b="0" dirty="0"/>
          </a:p>
          <a:p>
            <a:pPr lvl="1"/>
            <a:r>
              <a:rPr lang="en-US" sz="2000" b="0" dirty="0"/>
              <a:t>Automatically locates physical locations for </a:t>
            </a:r>
            <a:r>
              <a:rPr lang="en-US" sz="2000" b="0" dirty="0" smtClean="0"/>
              <a:t>both workflow</a:t>
            </a:r>
            <a:br>
              <a:rPr lang="en-US" sz="2000" b="0" dirty="0" smtClean="0"/>
            </a:br>
            <a:r>
              <a:rPr lang="en-US" sz="2000" b="0" dirty="0" smtClean="0"/>
              <a:t>components </a:t>
            </a:r>
            <a:r>
              <a:rPr lang="en-US" sz="2000" b="0" dirty="0"/>
              <a:t>and data</a:t>
            </a:r>
          </a:p>
          <a:p>
            <a:pPr lvl="1"/>
            <a:r>
              <a:rPr lang="en-US" sz="2000" b="0" dirty="0" smtClean="0"/>
              <a:t>Collects runtime provenance</a:t>
            </a:r>
            <a:endParaRPr lang="en-US" sz="2000" b="0" dirty="0"/>
          </a:p>
        </p:txBody>
      </p:sp>
      <p:graphicFrame>
        <p:nvGraphicFramePr>
          <p:cNvPr id="4" name="Object 3"/>
          <p:cNvGraphicFramePr>
            <a:graphicFrameLocks noChangeAspect="1"/>
          </p:cNvGraphicFramePr>
          <p:nvPr>
            <p:extLst>
              <p:ext uri="{D42A27DB-BD31-4B8C-83A1-F6EECF244321}">
                <p14:modId xmlns:p14="http://schemas.microsoft.com/office/powerpoint/2010/main" val="2105232842"/>
              </p:ext>
            </p:extLst>
          </p:nvPr>
        </p:nvGraphicFramePr>
        <p:xfrm>
          <a:off x="6838407" y="2221385"/>
          <a:ext cx="2305593" cy="2236788"/>
        </p:xfrm>
        <a:graphic>
          <a:graphicData uri="http://schemas.openxmlformats.org/presentationml/2006/ole">
            <mc:AlternateContent xmlns:mc="http://schemas.openxmlformats.org/markup-compatibility/2006">
              <mc:Choice xmlns:v="urn:schemas-microsoft-com:vml" Requires="v">
                <p:oleObj spid="_x0000_s33909" name="Visio" r:id="rId4" imgW="4855769" imgH="4711598" progId="Visio.Drawing.11">
                  <p:embed/>
                </p:oleObj>
              </mc:Choice>
              <mc:Fallback>
                <p:oleObj name="Visio" r:id="rId4" imgW="4855769" imgH="4711598"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8407" y="2221385"/>
                        <a:ext cx="2305593" cy="2236788"/>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166037084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7400"/>
            <a:ext cx="8229600" cy="727075"/>
          </a:xfrm>
        </p:spPr>
        <p:txBody>
          <a:bodyPr/>
          <a:lstStyle/>
          <a:p>
            <a:r>
              <a:rPr lang="en-US" dirty="0" smtClean="0"/>
              <a:t>DAX – XML format to describe Abstract Workflows</a:t>
            </a:r>
            <a:endParaRPr lang="en-US" dirty="0"/>
          </a:p>
        </p:txBody>
      </p:sp>
      <p:pic>
        <p:nvPicPr>
          <p:cNvPr id="8" name="Picture 7" descr="hello-worl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38476" y="696376"/>
            <a:ext cx="6153663" cy="6161623"/>
          </a:xfrm>
          <a:prstGeom prst="rect">
            <a:avLst/>
          </a:prstGeom>
        </p:spPr>
      </p:pic>
      <p:pic>
        <p:nvPicPr>
          <p:cNvPr id="10" name="Picture 9" descr="hello-world-abstract-wf.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598" y="1659467"/>
            <a:ext cx="1651620" cy="4436532"/>
          </a:xfrm>
          <a:prstGeom prst="rect">
            <a:avLst/>
          </a:prstGeom>
        </p:spPr>
      </p:pic>
    </p:spTree>
    <p:extLst>
      <p:ext uri="{BB962C8B-B14F-4D97-AF65-F5344CB8AC3E}">
        <p14:creationId xmlns:p14="http://schemas.microsoft.com/office/powerpoint/2010/main" val="241060030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ustom 6">
      <a:dk1>
        <a:srgbClr val="FFFFFF"/>
      </a:dk1>
      <a:lt1>
        <a:sysClr val="window" lastClr="FFFFFF"/>
      </a:lt1>
      <a:dk2>
        <a:srgbClr val="04617B"/>
      </a:dk2>
      <a:lt2>
        <a:srgbClr val="DBF5F9"/>
      </a:lt2>
      <a:accent1>
        <a:srgbClr val="FFFFFF"/>
      </a:accent1>
      <a:accent2>
        <a:srgbClr val="4D83BB"/>
      </a:accent2>
      <a:accent3>
        <a:srgbClr val="FFFFFF"/>
      </a:accent3>
      <a:accent4>
        <a:srgbClr val="F2F2F2"/>
      </a:accent4>
      <a:accent5>
        <a:srgbClr val="D8D8D8"/>
      </a:accent5>
      <a:accent6>
        <a:srgbClr val="BFBFBF"/>
      </a:accent6>
      <a:hlink>
        <a:srgbClr val="FFCC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w="9525">
          <a:noFill/>
          <a:miter lim="800000"/>
          <a:headEnd/>
          <a:tailEnd/>
        </a:ln>
      </a:spPr>
      <a:bodyPr vert="horz" wrap="square" lIns="91440" tIns="45720" rIns="91440" bIns="45720" numCol="1" anchor="ctr" anchorCtr="0" compatLnSpc="1">
        <a:prstTxWarp prst="textNoShape">
          <a:avLst/>
        </a:prstTxWarp>
      </a:bodyPr>
      <a:lstStyle>
        <a:defPPr marL="0" marR="0" indent="0" algn="l" defTabSz="457200" rtl="0" eaLnBrk="0" fontAlgn="base" latinLnBrk="0" hangingPunct="0">
          <a:lnSpc>
            <a:spcPct val="100000"/>
          </a:lnSpc>
          <a:spcBef>
            <a:spcPct val="0"/>
          </a:spcBef>
          <a:spcAft>
            <a:spcPct val="0"/>
          </a:spcAft>
          <a:buClrTx/>
          <a:buSzTx/>
          <a:buFontTx/>
          <a:buNone/>
          <a:tabLst/>
          <a:defRPr kumimoji="0"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defRPr>
        </a:defPPr>
      </a:lstStyle>
    </a:txDef>
  </a:objectDefaults>
  <a:extraClrSchemeLst/>
</a:theme>
</file>

<file path=ppt/theme/theme2.xml><?xml version="1.0" encoding="utf-8"?>
<a:theme xmlns:a="http://schemas.openxmlformats.org/drawingml/2006/main" name="1_Office Theme">
  <a:themeElements>
    <a:clrScheme name="Custom 8">
      <a:dk1>
        <a:srgbClr val="36628F"/>
      </a:dk1>
      <a:lt1>
        <a:srgbClr val="36628F"/>
      </a:lt1>
      <a:dk2>
        <a:srgbClr val="36628F"/>
      </a:dk2>
      <a:lt2>
        <a:srgbClr val="36628F"/>
      </a:lt2>
      <a:accent1>
        <a:srgbClr val="FFFFFF"/>
      </a:accent1>
      <a:accent2>
        <a:srgbClr val="FFFFFF"/>
      </a:accent2>
      <a:accent3>
        <a:srgbClr val="FFFFFF"/>
      </a:accent3>
      <a:accent4>
        <a:srgbClr val="F2F2F2"/>
      </a:accent4>
      <a:accent5>
        <a:srgbClr val="D8D8D8"/>
      </a:accent5>
      <a:accent6>
        <a:srgbClr val="BFBFBF"/>
      </a:accent6>
      <a:hlink>
        <a:srgbClr val="FFCC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w="9525">
          <a:noFill/>
          <a:miter lim="800000"/>
          <a:headEnd/>
          <a:tailEnd/>
        </a:ln>
      </a:spPr>
      <a:bodyPr vert="horz" wrap="square" lIns="91440" tIns="45720" rIns="91440" bIns="45720" numCol="1" anchor="ctr" anchorCtr="0" compatLnSpc="1">
        <a:prstTxWarp prst="textNoShape">
          <a:avLst/>
        </a:prstTxWarp>
      </a:bodyPr>
      <a:lstStyle>
        <a:defPPr marL="0" marR="0" indent="0" algn="l" defTabSz="457200" rtl="0" eaLnBrk="0" fontAlgn="base" latinLnBrk="0" hangingPunct="0">
          <a:lnSpc>
            <a:spcPct val="100000"/>
          </a:lnSpc>
          <a:spcBef>
            <a:spcPct val="0"/>
          </a:spcBef>
          <a:spcAft>
            <a:spcPct val="0"/>
          </a:spcAft>
          <a:buClrTx/>
          <a:buSzTx/>
          <a:buFontTx/>
          <a:buNone/>
          <a:tabLst/>
          <a:defRPr kumimoji="0"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4836</TotalTime>
  <Words>2067</Words>
  <Application>Microsoft Macintosh PowerPoint</Application>
  <PresentationFormat>On-screen Show (4:3)</PresentationFormat>
  <Paragraphs>343</Paragraphs>
  <Slides>31</Slides>
  <Notes>19</Notes>
  <HiddenSlides>3</HiddenSlides>
  <MMClips>0</MMClips>
  <ScaleCrop>false</ScaleCrop>
  <HeadingPairs>
    <vt:vector size="6" baseType="variant">
      <vt:variant>
        <vt:lpstr>Theme</vt:lpstr>
      </vt:variant>
      <vt:variant>
        <vt:i4>2</vt:i4>
      </vt:variant>
      <vt:variant>
        <vt:lpstr>Embedded OLE Servers</vt:lpstr>
      </vt:variant>
      <vt:variant>
        <vt:i4>1</vt:i4>
      </vt:variant>
      <vt:variant>
        <vt:lpstr>Slide Titles</vt:lpstr>
      </vt:variant>
      <vt:variant>
        <vt:i4>31</vt:i4>
      </vt:variant>
    </vt:vector>
  </HeadingPairs>
  <TitlesOfParts>
    <vt:vector size="34" baseType="lpstr">
      <vt:lpstr>Office Theme</vt:lpstr>
      <vt:lpstr>1_Office Theme</vt:lpstr>
      <vt:lpstr>Visio</vt:lpstr>
      <vt:lpstr>Scientific Workflows with Pegasus and DAGMan</vt:lpstr>
      <vt:lpstr>Before we begin</vt:lpstr>
      <vt:lpstr>Agenda</vt:lpstr>
      <vt:lpstr>Scientific Workflows</vt:lpstr>
      <vt:lpstr>Scientific Workflow Challenges</vt:lpstr>
      <vt:lpstr>Pegasus  Workflow Management System (est. 2001)</vt:lpstr>
      <vt:lpstr>Pegasus WMS Environment</vt:lpstr>
      <vt:lpstr>Pegasus Workflow Management System</vt:lpstr>
      <vt:lpstr>DAX – XML format to describe Abstract Workflows</vt:lpstr>
      <vt:lpstr>Abstract to Executable Workflow Mapping - Discovery</vt:lpstr>
      <vt:lpstr>Abstract to Executable Workflow Mapping</vt:lpstr>
      <vt:lpstr>Simple Steps to Run Pegasus</vt:lpstr>
      <vt:lpstr>Different Directories used by Pegasus</vt:lpstr>
      <vt:lpstr>How does Pegasus view a compute resource as?</vt:lpstr>
      <vt:lpstr>General Workflow Execution Model</vt:lpstr>
      <vt:lpstr>Supported Data Staging Approaches - I</vt:lpstr>
      <vt:lpstr>Supported Data Staging Approaches - II</vt:lpstr>
      <vt:lpstr>PowerPoint Presentation</vt:lpstr>
      <vt:lpstr>Workflow Restructuring to improve application performance</vt:lpstr>
      <vt:lpstr>Pegasus-MPI-Cluster</vt:lpstr>
      <vt:lpstr>PMC Features</vt:lpstr>
      <vt:lpstr>Workflow Reduction (Data Reuse)</vt:lpstr>
      <vt:lpstr>Data cleanup</vt:lpstr>
      <vt:lpstr>Data cleanup (cont)</vt:lpstr>
      <vt:lpstr>Pegasus Dashboard</vt:lpstr>
      <vt:lpstr>Hierarchical Workflows</vt:lpstr>
      <vt:lpstr>Example Hierarchical Workflow</vt:lpstr>
      <vt:lpstr>What Does Pegasus provide an Application - I</vt:lpstr>
      <vt:lpstr>What Does Pegasus provide an Application - II</vt:lpstr>
      <vt:lpstr>If you get stuck…</vt:lpstr>
      <vt:lpstr>More Information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uscadmin</dc:creator>
  <cp:lastModifiedBy>Karan Vahi</cp:lastModifiedBy>
  <cp:revision>353</cp:revision>
  <dcterms:created xsi:type="dcterms:W3CDTF">2011-12-09T23:05:54Z</dcterms:created>
  <dcterms:modified xsi:type="dcterms:W3CDTF">2015-05-19T02:21:36Z</dcterms:modified>
</cp:coreProperties>
</file>

<file path=docProps/thumbnail.jpeg>
</file>